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7"/>
  </p:notesMasterIdLst>
  <p:sldIdLst>
    <p:sldId id="256" r:id="rId3"/>
    <p:sldId id="257" r:id="rId4"/>
    <p:sldId id="341" r:id="rId5"/>
    <p:sldId id="416" r:id="rId6"/>
    <p:sldId id="427" r:id="rId7"/>
    <p:sldId id="332" r:id="rId8"/>
    <p:sldId id="455" r:id="rId9"/>
    <p:sldId id="481" r:id="rId10"/>
    <p:sldId id="456" r:id="rId11"/>
    <p:sldId id="462" r:id="rId12"/>
    <p:sldId id="442" r:id="rId13"/>
    <p:sldId id="444" r:id="rId14"/>
    <p:sldId id="431" r:id="rId15"/>
    <p:sldId id="435" r:id="rId16"/>
    <p:sldId id="301" r:id="rId17"/>
    <p:sldId id="450" r:id="rId18"/>
    <p:sldId id="452" r:id="rId19"/>
    <p:sldId id="477" r:id="rId20"/>
    <p:sldId id="480" r:id="rId21"/>
    <p:sldId id="479" r:id="rId22"/>
    <p:sldId id="267" r:id="rId23"/>
    <p:sldId id="482" r:id="rId24"/>
    <p:sldId id="483" r:id="rId25"/>
    <p:sldId id="469" r:id="rId26"/>
    <p:sldId id="471" r:id="rId27"/>
    <p:sldId id="440" r:id="rId28"/>
    <p:sldId id="441" r:id="rId29"/>
    <p:sldId id="453" r:id="rId30"/>
    <p:sldId id="447" r:id="rId31"/>
    <p:sldId id="454" r:id="rId32"/>
    <p:sldId id="466" r:id="rId33"/>
    <p:sldId id="467" r:id="rId34"/>
    <p:sldId id="443" r:id="rId35"/>
    <p:sldId id="472" r:id="rId36"/>
    <p:sldId id="473" r:id="rId37"/>
    <p:sldId id="474" r:id="rId38"/>
    <p:sldId id="484" r:id="rId39"/>
    <p:sldId id="465" r:id="rId40"/>
    <p:sldId id="460" r:id="rId41"/>
    <p:sldId id="475" r:id="rId42"/>
    <p:sldId id="476" r:id="rId43"/>
    <p:sldId id="277" r:id="rId44"/>
    <p:sldId id="468" r:id="rId45"/>
    <p:sldId id="298" r:id="rId4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2E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15"/>
    <p:restoredTop sz="94756"/>
  </p:normalViewPr>
  <p:slideViewPr>
    <p:cSldViewPr snapToGrid="0">
      <p:cViewPr varScale="1">
        <p:scale>
          <a:sx n="138" d="100"/>
          <a:sy n="138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2.14</c:v>
                </c:pt>
                <c:pt idx="1">
                  <c:v>1.77</c:v>
                </c:pt>
                <c:pt idx="2">
                  <c:v>1.75</c:v>
                </c:pt>
                <c:pt idx="3">
                  <c:v>1.67</c:v>
                </c:pt>
                <c:pt idx="4">
                  <c:v>1.57</c:v>
                </c:pt>
                <c:pt idx="5">
                  <c:v>1.57</c:v>
                </c:pt>
                <c:pt idx="6">
                  <c:v>1.5</c:v>
                </c:pt>
                <c:pt idx="7">
                  <c:v>1.88</c:v>
                </c:pt>
                <c:pt idx="8">
                  <c:v>1.69</c:v>
                </c:pt>
                <c:pt idx="9">
                  <c:v>1.47</c:v>
                </c:pt>
                <c:pt idx="10">
                  <c:v>1.43</c:v>
                </c:pt>
                <c:pt idx="11">
                  <c:v>1.24</c:v>
                </c:pt>
                <c:pt idx="12">
                  <c:v>1.51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95-8B4E-81E0-AF8276B850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Eval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3">
                  <c:v>1.89</c:v>
                </c:pt>
                <c:pt idx="6">
                  <c:v>1.89</c:v>
                </c:pt>
                <c:pt idx="9">
                  <c:v>1.88</c:v>
                </c:pt>
                <c:pt idx="12">
                  <c:v>1.87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95-8B4E-81E0-AF8276B85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6338831"/>
        <c:axId val="2046341231"/>
      </c:lineChart>
      <c:catAx>
        <c:axId val="2046338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6341231"/>
        <c:crosses val="autoZero"/>
        <c:auto val="1"/>
        <c:lblAlgn val="ctr"/>
        <c:lblOffset val="100"/>
        <c:noMultiLvlLbl val="0"/>
      </c:catAx>
      <c:valAx>
        <c:axId val="2046341231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6338831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5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90330822716314E-2"/>
          <c:y val="0.13833545922631363"/>
          <c:w val="0.9028528328754919"/>
          <c:h val="0.59059758517377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KoAlpaca 12.8B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3-F047-BECC-18CCC7CADF7B}"/>
              </c:ext>
            </c:extLst>
          </c:dPt>
          <c:dLbls>
            <c:dLbl>
              <c:idx val="0"/>
              <c:layout>
                <c:manualLayout>
                  <c:x val="-5.7376066003257788E-3"/>
                  <c:y val="9.4346560919276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53-F047-BECC-18CCC7CADF7B}"/>
                </c:ext>
              </c:extLst>
            </c:dLbl>
            <c:dLbl>
              <c:idx val="1"/>
              <c:layout>
                <c:manualLayout>
                  <c:x val="-5.7376066003258308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53-F047-BECC-18CCC7CADF7B}"/>
                </c:ext>
              </c:extLst>
            </c:dLbl>
            <c:dLbl>
              <c:idx val="2"/>
              <c:layout>
                <c:manualLayout>
                  <c:x val="-8.6064099004887727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353-F047-BECC-18CCC7CADF7B}"/>
                </c:ext>
              </c:extLst>
            </c:dLbl>
            <c:dLbl>
              <c:idx val="3"/>
              <c:layout>
                <c:manualLayout>
                  <c:x val="-8.6064099004886686E-3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353-F047-BECC-18CCC7CADF7B}"/>
                </c:ext>
              </c:extLst>
            </c:dLbl>
            <c:dLbl>
              <c:idx val="4"/>
              <c:layout>
                <c:manualLayout>
                  <c:x val="-8.6064099004887727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353-F047-BECC-18CCC7CADF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4.25</c:v>
                </c:pt>
                <c:pt idx="1">
                  <c:v>3.08</c:v>
                </c:pt>
                <c:pt idx="2">
                  <c:v>2.76</c:v>
                </c:pt>
                <c:pt idx="3">
                  <c:v>2.84</c:v>
                </c:pt>
                <c:pt idx="4">
                  <c:v>2.96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53-F047-BECC-18CCC7CADF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rgbClr val="0000FF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4.59</c:v>
                </c:pt>
                <c:pt idx="1">
                  <c:v>4.24</c:v>
                </c:pt>
                <c:pt idx="2">
                  <c:v>3.87</c:v>
                </c:pt>
                <c:pt idx="3">
                  <c:v>4.0599999999999996</c:v>
                </c:pt>
                <c:pt idx="4">
                  <c:v>4.05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53-F047-BECC-18CCC7CADF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VAIV 12.8B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4.92</c:v>
                </c:pt>
                <c:pt idx="2">
                  <c:v>4.87</c:v>
                </c:pt>
                <c:pt idx="3">
                  <c:v>4.87</c:v>
                </c:pt>
                <c:pt idx="4">
                  <c:v>4.91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53-F047-BECC-18CCC7CADF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GPT-3.5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434401650081444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2A8-433E-9FFD-42B586EFE0B7}"/>
                </c:ext>
              </c:extLst>
            </c:dLbl>
            <c:dLbl>
              <c:idx val="2"/>
              <c:layout>
                <c:manualLayout>
                  <c:x val="1.7212819800977337E-2"/>
                  <c:y val="-1.110439907419574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2A8-433E-9FFD-42B586EFE0B7}"/>
                </c:ext>
              </c:extLst>
            </c:dLbl>
            <c:dLbl>
              <c:idx val="3"/>
              <c:layout>
                <c:manualLayout>
                  <c:x val="1.72128198009772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2A8-433E-9FFD-42B586EFE0B7}"/>
                </c:ext>
              </c:extLst>
            </c:dLbl>
            <c:dLbl>
              <c:idx val="4"/>
              <c:layout>
                <c:manualLayout>
                  <c:x val="5.737606600325673E-3"/>
                  <c:y val="-1.110439907419574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2A8-433E-9FFD-42B586EFE0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4.9800000000000004</c:v>
                </c:pt>
                <c:pt idx="1">
                  <c:v>4.82</c:v>
                </c:pt>
                <c:pt idx="2">
                  <c:v>4.76</c:v>
                </c:pt>
                <c:pt idx="3">
                  <c:v>4.7699999999999996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A8-433E-9FFD-42B586EFE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4396751"/>
        <c:axId val="1964387631"/>
      </c:barChart>
      <c:catAx>
        <c:axId val="196439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87631"/>
        <c:crosses val="autoZero"/>
        <c:auto val="1"/>
        <c:lblAlgn val="ctr"/>
        <c:lblOffset val="100"/>
        <c:noMultiLvlLbl val="0"/>
      </c:catAx>
      <c:valAx>
        <c:axId val="196438763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9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468933683884529E-2"/>
          <c:y val="0.8167198793709709"/>
          <c:w val="0.95971183661464943"/>
          <c:h val="0.18328012062902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sz="1200"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90330822716314E-2"/>
          <c:y val="0.13833545922631363"/>
          <c:w val="0.9028528328754919"/>
          <c:h val="0.59059758517377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KoAlpaca 12.8B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3-F047-BECC-18CCC7CADF7B}"/>
              </c:ext>
            </c:extLst>
          </c:dPt>
          <c:dLbls>
            <c:dLbl>
              <c:idx val="0"/>
              <c:layout>
                <c:manualLayout>
                  <c:x val="-5.7376066003257788E-3"/>
                  <c:y val="9.4346560919276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53-F047-BECC-18CCC7CADF7B}"/>
                </c:ext>
              </c:extLst>
            </c:dLbl>
            <c:dLbl>
              <c:idx val="1"/>
              <c:layout>
                <c:manualLayout>
                  <c:x val="-5.7376066003258308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53-F047-BECC-18CCC7CADF7B}"/>
                </c:ext>
              </c:extLst>
            </c:dLbl>
            <c:dLbl>
              <c:idx val="2"/>
              <c:layout>
                <c:manualLayout>
                  <c:x val="-8.6064099004887727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353-F047-BECC-18CCC7CADF7B}"/>
                </c:ext>
              </c:extLst>
            </c:dLbl>
            <c:dLbl>
              <c:idx val="3"/>
              <c:layout>
                <c:manualLayout>
                  <c:x val="-8.6064099004886686E-3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353-F047-BECC-18CCC7CADF7B}"/>
                </c:ext>
              </c:extLst>
            </c:dLbl>
            <c:dLbl>
              <c:idx val="4"/>
              <c:layout>
                <c:manualLayout>
                  <c:x val="-8.6064099004887727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353-F047-BECC-18CCC7CADF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3.16</c:v>
                </c:pt>
                <c:pt idx="1">
                  <c:v>3.14</c:v>
                </c:pt>
                <c:pt idx="2">
                  <c:v>2.73</c:v>
                </c:pt>
                <c:pt idx="3">
                  <c:v>2.88</c:v>
                </c:pt>
                <c:pt idx="4">
                  <c:v>2.87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53-F047-BECC-18CCC7CADF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3.7</c:v>
                </c:pt>
                <c:pt idx="1">
                  <c:v>4.09</c:v>
                </c:pt>
                <c:pt idx="2">
                  <c:v>3.61</c:v>
                </c:pt>
                <c:pt idx="3">
                  <c:v>3.92</c:v>
                </c:pt>
                <c:pt idx="4">
                  <c:v>3.77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53-F047-BECC-18CCC7CADF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VAIV 12.8B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rgbClr val="0000FF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4.41</c:v>
                </c:pt>
                <c:pt idx="1">
                  <c:v>4.55</c:v>
                </c:pt>
                <c:pt idx="2">
                  <c:v>4.3899999999999997</c:v>
                </c:pt>
                <c:pt idx="3">
                  <c:v>4.4800000000000004</c:v>
                </c:pt>
                <c:pt idx="4">
                  <c:v>4.41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53-F047-BECC-18CCC7CADF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GPT-3.5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4.7</c:v>
                </c:pt>
                <c:pt idx="1">
                  <c:v>4.9400000000000004</c:v>
                </c:pt>
                <c:pt idx="2">
                  <c:v>4.8499999999999996</c:v>
                </c:pt>
                <c:pt idx="3">
                  <c:v>4.93</c:v>
                </c:pt>
                <c:pt idx="4">
                  <c:v>4.8600000000000003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1C-4E8A-B580-0A6E580ADC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4396751"/>
        <c:axId val="1964387631"/>
      </c:barChart>
      <c:catAx>
        <c:axId val="196439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87631"/>
        <c:crosses val="autoZero"/>
        <c:auto val="1"/>
        <c:lblAlgn val="ctr"/>
        <c:lblOffset val="100"/>
        <c:noMultiLvlLbl val="0"/>
      </c:catAx>
      <c:valAx>
        <c:axId val="196438763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9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67198793709709"/>
          <c:w val="0.99401233314351045"/>
          <c:h val="0.18328012062902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sz="1200"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90330822716314E-2"/>
          <c:y val="0.13833545922631363"/>
          <c:w val="0.9028528328754919"/>
          <c:h val="0.59059758517377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KoAlpaca 12.8B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B1-4B8F-8B11-854735DD4243}"/>
              </c:ext>
            </c:extLst>
          </c:dPt>
          <c:dLbls>
            <c:dLbl>
              <c:idx val="0"/>
              <c:layout>
                <c:manualLayout>
                  <c:x val="-5.7376066003257788E-3"/>
                  <c:y val="9.4346560919276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59B1-4B8F-8B11-854735DD4243}"/>
                </c:ext>
              </c:extLst>
            </c:dLbl>
            <c:dLbl>
              <c:idx val="1"/>
              <c:layout>
                <c:manualLayout>
                  <c:x val="-5.7376066003258308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59B1-4B8F-8B11-854735DD4243}"/>
                </c:ext>
              </c:extLst>
            </c:dLbl>
            <c:dLbl>
              <c:idx val="2"/>
              <c:layout>
                <c:manualLayout>
                  <c:x val="-8.6064099004887727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9B1-4B8F-8B11-854735DD4243}"/>
                </c:ext>
              </c:extLst>
            </c:dLbl>
            <c:dLbl>
              <c:idx val="3"/>
              <c:layout>
                <c:manualLayout>
                  <c:x val="-8.6064099004886686E-3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59B1-4B8F-8B11-854735DD4243}"/>
                </c:ext>
              </c:extLst>
            </c:dLbl>
            <c:dLbl>
              <c:idx val="4"/>
              <c:layout>
                <c:manualLayout>
                  <c:x val="-8.6064099004887727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59B1-4B8F-8B11-854735DD42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4.25</c:v>
                </c:pt>
                <c:pt idx="1">
                  <c:v>3.08</c:v>
                </c:pt>
                <c:pt idx="2">
                  <c:v>2.76</c:v>
                </c:pt>
                <c:pt idx="3">
                  <c:v>2.84</c:v>
                </c:pt>
                <c:pt idx="4">
                  <c:v>2.96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B1-4B8F-8B11-854735DD42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4.59</c:v>
                </c:pt>
                <c:pt idx="1">
                  <c:v>4.24</c:v>
                </c:pt>
                <c:pt idx="2">
                  <c:v>3.87</c:v>
                </c:pt>
                <c:pt idx="3">
                  <c:v>4.0599999999999996</c:v>
                </c:pt>
                <c:pt idx="4">
                  <c:v>4.05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9B1-4B8F-8B11-854735DD42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VAIV 12.8B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rgbClr val="0000FF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4.88</c:v>
                </c:pt>
                <c:pt idx="2">
                  <c:v>4.78</c:v>
                </c:pt>
                <c:pt idx="3">
                  <c:v>4.8099999999999996</c:v>
                </c:pt>
                <c:pt idx="4">
                  <c:v>4.8600000000000003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9B1-4B8F-8B11-854735DD424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GPT-3.5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434401650081444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59B1-4B8F-8B11-854735DD4243}"/>
                </c:ext>
              </c:extLst>
            </c:dLbl>
            <c:dLbl>
              <c:idx val="2"/>
              <c:layout>
                <c:manualLayout>
                  <c:x val="1.7212819800977337E-2"/>
                  <c:y val="-1.110439907419574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59B1-4B8F-8B11-854735DD4243}"/>
                </c:ext>
              </c:extLst>
            </c:dLbl>
            <c:dLbl>
              <c:idx val="3"/>
              <c:layout>
                <c:manualLayout>
                  <c:x val="1.72128198009772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59B1-4B8F-8B11-854735DD4243}"/>
                </c:ext>
              </c:extLst>
            </c:dLbl>
            <c:dLbl>
              <c:idx val="4"/>
              <c:layout>
                <c:manualLayout>
                  <c:x val="5.737606600325673E-3"/>
                  <c:y val="-1.110439907419574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59B1-4B8F-8B11-854735DD42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4.9800000000000004</c:v>
                </c:pt>
                <c:pt idx="1">
                  <c:v>4.82</c:v>
                </c:pt>
                <c:pt idx="2">
                  <c:v>4.76</c:v>
                </c:pt>
                <c:pt idx="3">
                  <c:v>4.7699999999999996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9B1-4B8F-8B11-854735DD42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4396751"/>
        <c:axId val="1964387631"/>
      </c:barChart>
      <c:catAx>
        <c:axId val="196439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87631"/>
        <c:crosses val="autoZero"/>
        <c:auto val="1"/>
        <c:lblAlgn val="ctr"/>
        <c:lblOffset val="100"/>
        <c:noMultiLvlLbl val="0"/>
      </c:catAx>
      <c:valAx>
        <c:axId val="196438763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9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468933683884529E-2"/>
          <c:y val="0.8167198793709709"/>
          <c:w val="0.95971183661464943"/>
          <c:h val="0.18328012062902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sz="1200"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90330822716314E-2"/>
          <c:y val="0.13833545922631363"/>
          <c:w val="0.9028528328754919"/>
          <c:h val="0.59059758517377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KoAlpaca 12.8B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5E-4390-A121-7F6D576C6CCB}"/>
              </c:ext>
            </c:extLst>
          </c:dPt>
          <c:dLbls>
            <c:dLbl>
              <c:idx val="0"/>
              <c:layout>
                <c:manualLayout>
                  <c:x val="-5.7376066003257788E-3"/>
                  <c:y val="9.4346560919276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5F5E-4390-A121-7F6D576C6CCB}"/>
                </c:ext>
              </c:extLst>
            </c:dLbl>
            <c:dLbl>
              <c:idx val="1"/>
              <c:layout>
                <c:manualLayout>
                  <c:x val="-5.7376066003258308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5F5E-4390-A121-7F6D576C6CCB}"/>
                </c:ext>
              </c:extLst>
            </c:dLbl>
            <c:dLbl>
              <c:idx val="2"/>
              <c:layout>
                <c:manualLayout>
                  <c:x val="-8.6064099004887727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F5E-4390-A121-7F6D576C6CCB}"/>
                </c:ext>
              </c:extLst>
            </c:dLbl>
            <c:dLbl>
              <c:idx val="3"/>
              <c:layout>
                <c:manualLayout>
                  <c:x val="-8.6064099004886686E-3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5F5E-4390-A121-7F6D576C6CCB}"/>
                </c:ext>
              </c:extLst>
            </c:dLbl>
            <c:dLbl>
              <c:idx val="4"/>
              <c:layout>
                <c:manualLayout>
                  <c:x val="-8.6064099004887727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5F5E-4390-A121-7F6D576C6C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3.16</c:v>
                </c:pt>
                <c:pt idx="1">
                  <c:v>3.14</c:v>
                </c:pt>
                <c:pt idx="2">
                  <c:v>2.73</c:v>
                </c:pt>
                <c:pt idx="3">
                  <c:v>2.88</c:v>
                </c:pt>
                <c:pt idx="4">
                  <c:v>2.87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F5E-4390-A121-7F6D576C6C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3.7</c:v>
                </c:pt>
                <c:pt idx="1">
                  <c:v>4.09</c:v>
                </c:pt>
                <c:pt idx="2">
                  <c:v>3.61</c:v>
                </c:pt>
                <c:pt idx="3">
                  <c:v>3.92</c:v>
                </c:pt>
                <c:pt idx="4">
                  <c:v>3.77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F5E-4390-A121-7F6D576C6C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VAIV 12.8B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rgbClr val="0000FF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4.4400000000000004</c:v>
                </c:pt>
                <c:pt idx="1">
                  <c:v>4.5599999999999996</c:v>
                </c:pt>
                <c:pt idx="2">
                  <c:v>4.38</c:v>
                </c:pt>
                <c:pt idx="3">
                  <c:v>4.51</c:v>
                </c:pt>
                <c:pt idx="4">
                  <c:v>4.42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F5E-4390-A121-7F6D576C6CC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GPT-3.5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4.7</c:v>
                </c:pt>
                <c:pt idx="1">
                  <c:v>4.9400000000000004</c:v>
                </c:pt>
                <c:pt idx="2">
                  <c:v>4.8499999999999996</c:v>
                </c:pt>
                <c:pt idx="3">
                  <c:v>4.93</c:v>
                </c:pt>
                <c:pt idx="4">
                  <c:v>4.8600000000000003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F5E-4390-A121-7F6D576C6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4396751"/>
        <c:axId val="1964387631"/>
      </c:barChart>
      <c:catAx>
        <c:axId val="196439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87631"/>
        <c:crosses val="autoZero"/>
        <c:auto val="1"/>
        <c:lblAlgn val="ctr"/>
        <c:lblOffset val="100"/>
        <c:noMultiLvlLbl val="0"/>
      </c:catAx>
      <c:valAx>
        <c:axId val="196438763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9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67198793709709"/>
          <c:w val="0.99401233314351045"/>
          <c:h val="0.18328012062902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sz="1200"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4.12</c:v>
                </c:pt>
                <c:pt idx="1">
                  <c:v>4.4800000000000004</c:v>
                </c:pt>
                <c:pt idx="2">
                  <c:v>4.01</c:v>
                </c:pt>
                <c:pt idx="3">
                  <c:v>4.3</c:v>
                </c:pt>
                <c:pt idx="4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70-4FC0-9BEB-0FECD44CF8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4.41</c:v>
                </c:pt>
                <c:pt idx="1">
                  <c:v>4.55</c:v>
                </c:pt>
                <c:pt idx="2">
                  <c:v>4.3899999999999997</c:v>
                </c:pt>
                <c:pt idx="3">
                  <c:v>4.4800000000000004</c:v>
                </c:pt>
                <c:pt idx="4">
                  <c:v>4.41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70-4FC0-9BEB-0FECD44CF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2264495"/>
        <c:axId val="617774351"/>
      </c:barChart>
      <c:catAx>
        <c:axId val="62226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7774351"/>
        <c:crosses val="autoZero"/>
        <c:auto val="1"/>
        <c:lblAlgn val="ctr"/>
        <c:lblOffset val="100"/>
        <c:noMultiLvlLbl val="0"/>
      </c:catAx>
      <c:valAx>
        <c:axId val="617774351"/>
        <c:scaling>
          <c:orientation val="minMax"/>
          <c:max val="5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2264495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4.8</c:v>
                </c:pt>
                <c:pt idx="1">
                  <c:v>4.33</c:v>
                </c:pt>
                <c:pt idx="2">
                  <c:v>4.01</c:v>
                </c:pt>
                <c:pt idx="3">
                  <c:v>4.2300000000000004</c:v>
                </c:pt>
                <c:pt idx="4">
                  <c:v>4.34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70-4FC0-9BEB-0FECD44CF8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4.92</c:v>
                </c:pt>
                <c:pt idx="2">
                  <c:v>4.87</c:v>
                </c:pt>
                <c:pt idx="3">
                  <c:v>4.87</c:v>
                </c:pt>
                <c:pt idx="4">
                  <c:v>4.91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70-4FC0-9BEB-0FECD44CF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2264495"/>
        <c:axId val="617774351"/>
      </c:barChart>
      <c:catAx>
        <c:axId val="62226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7774351"/>
        <c:crosses val="autoZero"/>
        <c:auto val="1"/>
        <c:lblAlgn val="ctr"/>
        <c:lblOffset val="100"/>
        <c:noMultiLvlLbl val="0"/>
      </c:catAx>
      <c:valAx>
        <c:axId val="617774351"/>
        <c:scaling>
          <c:orientation val="minMax"/>
          <c:max val="5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2264495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88015394302022E-2"/>
          <c:y val="0.1704724409448819"/>
          <c:w val="0.88320481980577881"/>
          <c:h val="0.53880664916885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Polyglot-ko 12.8B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0.48299999999999998</c:v>
                </c:pt>
                <c:pt idx="1">
                  <c:v>0.51</c:v>
                </c:pt>
                <c:pt idx="2">
                  <c:v>0.49299999999999999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4-B942-9822-2DCDB78A1B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9714790625818862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F4-B942-9822-2DCDB78A1B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0.441</c:v>
                </c:pt>
                <c:pt idx="1">
                  <c:v>0.47499999999999998</c:v>
                </c:pt>
                <c:pt idx="2">
                  <c:v>0.496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F4-B942-9822-2DCDB78A1B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0.45200000000000001</c:v>
                </c:pt>
                <c:pt idx="1">
                  <c:v>0.47099999999999997</c:v>
                </c:pt>
                <c:pt idx="2">
                  <c:v>0.497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F4-B942-9822-2DCDB78A1B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0961999"/>
        <c:axId val="2080962479"/>
      </c:barChart>
      <c:catAx>
        <c:axId val="2080961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2080962479"/>
        <c:crosses val="autoZero"/>
        <c:auto val="1"/>
        <c:lblAlgn val="ctr"/>
        <c:lblOffset val="100"/>
        <c:noMultiLvlLbl val="0"/>
      </c:catAx>
      <c:valAx>
        <c:axId val="2080962479"/>
        <c:scaling>
          <c:orientation val="minMax"/>
          <c:max val="0.6000000000000000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208096199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일상대화</c:v>
                </c:pt>
                <c:pt idx="1">
                  <c:v>혐오표현</c:v>
                </c:pt>
                <c:pt idx="2">
                  <c:v>RLHF 번역</c:v>
                </c:pt>
                <c:pt idx="3">
                  <c:v>Evol-Instruct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4.45</c:v>
                </c:pt>
                <c:pt idx="1">
                  <c:v>4.91</c:v>
                </c:pt>
                <c:pt idx="2">
                  <c:v>4.4400000000000004</c:v>
                </c:pt>
                <c:pt idx="3">
                  <c:v>3.83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43-4BE7-AD5C-4D669796B0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GPT-3.5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일상대화</c:v>
                </c:pt>
                <c:pt idx="1">
                  <c:v>혐오표현</c:v>
                </c:pt>
                <c:pt idx="2">
                  <c:v>RLHF 번역</c:v>
                </c:pt>
                <c:pt idx="3">
                  <c:v>Evol-Instruct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4.8600000000000003</c:v>
                </c:pt>
                <c:pt idx="1">
                  <c:v>4.83</c:v>
                </c:pt>
                <c:pt idx="2">
                  <c:v>4.75</c:v>
                </c:pt>
                <c:pt idx="3">
                  <c:v>4.88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43-4BE7-AD5C-4D669796B0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2264495"/>
        <c:axId val="617774351"/>
      </c:barChart>
      <c:catAx>
        <c:axId val="62226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7774351"/>
        <c:crosses val="autoZero"/>
        <c:auto val="1"/>
        <c:lblAlgn val="ctr"/>
        <c:lblOffset val="100"/>
        <c:noMultiLvlLbl val="0"/>
      </c:catAx>
      <c:valAx>
        <c:axId val="617774351"/>
        <c:scaling>
          <c:orientation val="minMax"/>
          <c:max val="5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2264495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슬라이드를 이동하려면 클릭하십시오.</a:t>
            </a: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맑은 고딕"/>
              </a:rPr>
              <a:t>메모 서식을 편집하려면 클릭하십시오.</a:t>
            </a:r>
          </a:p>
        </p:txBody>
      </p:sp>
      <p:sp>
        <p:nvSpPr>
          <p:cNvPr id="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9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9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10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52FFFFD-CEC8-4E4C-B3C7-472501529979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1fed9c643fbe87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1fed9c643fbe87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289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33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8691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932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6568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449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210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046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674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26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09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917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003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785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649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6191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11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092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344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8454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29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405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8519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579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472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1420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576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764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84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2f75170a2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2f75170a2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346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456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80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709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83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203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29508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596124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2856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329508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596124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25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29508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96124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2856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329508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596124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275606"/>
            <a:ext cx="7886700" cy="3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>
                <a:solidFill>
                  <a:srgbClr val="003366"/>
                </a:solidFill>
              </a:defRPr>
            </a:lvl1pPr>
            <a:lvl2pPr marL="91440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 b="1"/>
            </a:lvl2pPr>
            <a:lvl3pPr marL="1371600" lvl="2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/>
            </a:lvl3pPr>
            <a:lvl4pPr marL="182880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5pPr>
            <a:lvl6pPr marL="274320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8302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467544" y="897564"/>
            <a:ext cx="82089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7148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25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"/>
          <p:cNvGrpSpPr/>
          <p:nvPr/>
        </p:nvGrpSpPr>
        <p:grpSpPr>
          <a:xfrm>
            <a:off x="6670440" y="2921040"/>
            <a:ext cx="2470320" cy="1993680"/>
            <a:chOff x="6670440" y="2921040"/>
            <a:chExt cx="2470320" cy="1993680"/>
          </a:xfrm>
        </p:grpSpPr>
        <p:sp>
          <p:nvSpPr>
            <p:cNvPr id="18" name="CustomShape 2"/>
            <p:cNvSpPr/>
            <p:nvPr/>
          </p:nvSpPr>
          <p:spPr>
            <a:xfrm flipH="1">
              <a:off x="8384760" y="2921040"/>
              <a:ext cx="756000" cy="567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 flipH="1">
              <a:off x="6670440" y="3062160"/>
              <a:ext cx="2470320" cy="1852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 flipH="1">
              <a:off x="7569720" y="3120840"/>
              <a:ext cx="1571040" cy="117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flipH="1">
              <a:off x="7694280" y="3029040"/>
              <a:ext cx="1441080" cy="1080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 flipH="1">
              <a:off x="8089200" y="3372120"/>
              <a:ext cx="1046880" cy="785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" name="Group 7"/>
          <p:cNvGrpSpPr/>
          <p:nvPr/>
        </p:nvGrpSpPr>
        <p:grpSpPr>
          <a:xfrm>
            <a:off x="4334760" y="877320"/>
            <a:ext cx="4814280" cy="3745080"/>
            <a:chOff x="4334760" y="877320"/>
            <a:chExt cx="4814280" cy="3745080"/>
          </a:xfrm>
        </p:grpSpPr>
        <p:sp>
          <p:nvSpPr>
            <p:cNvPr id="7" name="CustomShape 8"/>
            <p:cNvSpPr/>
            <p:nvPr/>
          </p:nvSpPr>
          <p:spPr>
            <a:xfrm flipH="1">
              <a:off x="6008760" y="877320"/>
              <a:ext cx="3134520" cy="235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 flipH="1">
              <a:off x="4334400" y="1011600"/>
              <a:ext cx="4814280" cy="361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 flipH="1">
              <a:off x="5225760" y="1101960"/>
              <a:ext cx="3911760" cy="2933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 flipH="1">
              <a:off x="5304600" y="981000"/>
              <a:ext cx="3839040" cy="2879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 flipH="1">
              <a:off x="5707080" y="1327680"/>
              <a:ext cx="3430080" cy="2572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533520" y="399960"/>
            <a:ext cx="6154560" cy="234288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13" name="PlaceHolder 14"/>
          <p:cNvSpPr>
            <a:spLocks noGrp="1"/>
          </p:cNvSpPr>
          <p:nvPr>
            <p:ph type="dt"/>
          </p:nvPr>
        </p:nvSpPr>
        <p:spPr>
          <a:xfrm>
            <a:off x="7430400" y="4629240"/>
            <a:ext cx="1200240" cy="2736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ftr"/>
          </p:nvPr>
        </p:nvSpPr>
        <p:spPr>
          <a:xfrm>
            <a:off x="533520" y="4629240"/>
            <a:ext cx="5811120" cy="2736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sldNum"/>
          </p:nvPr>
        </p:nvSpPr>
        <p:spPr>
          <a:xfrm>
            <a:off x="7774560" y="4183920"/>
            <a:ext cx="856440" cy="5022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21F4B36-ED25-4FC1-8CC5-8A507923B0FF}" type="slidenum">
              <a:rPr lang="en-US" sz="2800" b="0" strike="noStrike" spc="-1">
                <a:solidFill>
                  <a:srgbClr val="09304A"/>
                </a:solidFill>
                <a:latin typeface="Century Gothic"/>
                <a:ea typeface="Century Gothic"/>
              </a:rPr>
              <a:t>‹#›</a:t>
            </a:fld>
            <a:endParaRPr lang="en-US" sz="2800" b="0" strike="noStrike" spc="-1">
              <a:latin typeface="바탕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27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/>
          </p:nvPr>
        </p:nvSpPr>
        <p:spPr>
          <a:xfrm>
            <a:off x="6830280" y="4767120"/>
            <a:ext cx="2057040" cy="273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fld id="{A73D83DA-C317-42FF-9966-6A354B8B838C}" type="slidenum">
              <a:rPr lang="en-US" sz="10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000" b="0" strike="noStrike" spc="-1">
              <a:latin typeface="바탕"/>
            </a:endParaRPr>
          </a:p>
        </p:txBody>
      </p:sp>
      <p:sp>
        <p:nvSpPr>
          <p:cNvPr id="58" name="CustomShape 6"/>
          <p:cNvSpPr/>
          <p:nvPr/>
        </p:nvSpPr>
        <p:spPr>
          <a:xfrm>
            <a:off x="467640" y="897480"/>
            <a:ext cx="820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F7F7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us.korean.go.kr/request/reausetMain.do?lang=ko" TargetMode="External"/><Relationship Id="rId7" Type="http://schemas.openxmlformats.org/officeDocument/2006/relationships/hyperlink" Target="https://huggingface.co/datasets/skt/kobest_v1/viewer/hellaswag/tes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lcw99/evolve-instruct/" TargetMode="External"/><Relationship Id="rId5" Type="http://schemas.openxmlformats.org/officeDocument/2006/relationships/hyperlink" Target="https://huggingface.co/datasets/yitingxie/rlhf-reward-datasets" TargetMode="External"/><Relationship Id="rId4" Type="http://schemas.openxmlformats.org/officeDocument/2006/relationships/hyperlink" Target="https://www.aihub.or.kr/aihubdata/data/view.do?currMenu=115&amp;topMenu=100&amp;aihubDataSe=realm&amp;dataSetSn=55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5640" y="1027080"/>
            <a:ext cx="7992720" cy="154467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sz="2800" b="1" strike="noStrike" spc="-1" dirty="0">
                <a:solidFill>
                  <a:srgbClr val="052F61"/>
                </a:solidFill>
                <a:latin typeface="나눔고딕"/>
                <a:ea typeface="나눔고딕"/>
              </a:rPr>
              <a:t>GPT </a:t>
            </a:r>
            <a:r>
              <a:rPr lang="ko-KR" altLang="en-US" sz="2800" b="1" strike="noStrike" spc="-1" dirty="0">
                <a:solidFill>
                  <a:srgbClr val="052F61"/>
                </a:solidFill>
                <a:latin typeface="나눔고딕"/>
                <a:ea typeface="나눔고딕"/>
              </a:rPr>
              <a:t>기반의</a:t>
            </a:r>
            <a:endParaRPr lang="en-US" altLang="ko-KR" sz="2800" b="1" strike="noStrike" spc="-1" dirty="0">
              <a:solidFill>
                <a:srgbClr val="052F61"/>
              </a:solidFill>
              <a:latin typeface="나눔고딕"/>
              <a:ea typeface="나눔고딕"/>
            </a:endParaRPr>
          </a:p>
          <a:p>
            <a:pPr algn="ctr">
              <a:lnSpc>
                <a:spcPct val="120000"/>
              </a:lnSpc>
            </a:pPr>
            <a:r>
              <a:rPr lang="ko-Kore-KR" altLang="en-US" sz="2800" b="1" strike="noStrike" spc="-1" dirty="0">
                <a:solidFill>
                  <a:srgbClr val="052F61"/>
                </a:solidFill>
                <a:latin typeface="나눔고딕"/>
                <a:ea typeface="나눔고딕"/>
              </a:rPr>
              <a:t>자연스럽고</a:t>
            </a:r>
            <a:r>
              <a:rPr lang="en-US" altLang="ko-Kore-KR" sz="2800" b="1" strike="noStrike" spc="-1" dirty="0">
                <a:solidFill>
                  <a:srgbClr val="052F61"/>
                </a:solidFill>
                <a:latin typeface="나눔고딕"/>
                <a:ea typeface="나눔고딕"/>
              </a:rPr>
              <a:t>(</a:t>
            </a:r>
            <a:r>
              <a:rPr lang="en-US" altLang="ko-Kore-KR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Friendly) </a:t>
            </a:r>
            <a:r>
              <a:rPr lang="ko-Kore-KR" alt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윤리적인</a:t>
            </a:r>
            <a:r>
              <a:rPr lang="en-US" altLang="ko-Kore-KR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(Harmless)</a:t>
            </a:r>
          </a:p>
          <a:p>
            <a:pPr algn="ctr">
              <a:lnSpc>
                <a:spcPct val="120000"/>
              </a:lnSpc>
            </a:pP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일상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대화형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챗봇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모델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개발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094840" y="3208320"/>
            <a:ext cx="4953960" cy="1428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202</a:t>
            </a:r>
            <a:r>
              <a:rPr lang="en-US" altLang="ko-KR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3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. </a:t>
            </a:r>
            <a:r>
              <a:rPr lang="en-US" altLang="ko-KR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08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. 03</a:t>
            </a:r>
            <a:endParaRPr lang="en-US" sz="18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lang="en-US" sz="18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성균관대학교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en-US" sz="1800" b="1" strike="noStrike" spc="-1" dirty="0" err="1" smtClean="0">
                <a:solidFill>
                  <a:srgbClr val="000000"/>
                </a:solidFill>
                <a:latin typeface="나눔고딕"/>
                <a:ea typeface="나눔고딕"/>
              </a:rPr>
              <a:t>소프트웨어융합대학</a:t>
            </a:r>
            <a:endParaRPr lang="en-US" sz="1800" b="1" strike="noStrike" spc="-1" dirty="0" smtClean="0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lang="ko-KR" altLang="en-US" b="1" spc="-1" dirty="0" err="1" smtClean="0">
                <a:solidFill>
                  <a:srgbClr val="000000"/>
                </a:solidFill>
                <a:latin typeface="나눔고딕"/>
                <a:ea typeface="나눔고딕"/>
              </a:rPr>
              <a:t>송현빈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103" name="Google Shape;93;p17"/>
          <p:cNvPicPr/>
          <p:nvPr/>
        </p:nvPicPr>
        <p:blipFill>
          <a:blip r:embed="rId2"/>
          <a:stretch/>
        </p:blipFill>
        <p:spPr>
          <a:xfrm>
            <a:off x="241200" y="4700160"/>
            <a:ext cx="1192320" cy="31284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88560" y="132840"/>
            <a:ext cx="4283202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202</a:t>
            </a:r>
            <a:r>
              <a:rPr lang="en-US" altLang="ko-KR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3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년 </a:t>
            </a:r>
            <a:r>
              <a:rPr lang="ko-KR" altLang="en-US" sz="1400" b="1" spc="-1" dirty="0">
                <a:solidFill>
                  <a:srgbClr val="000000"/>
                </a:solidFill>
                <a:latin typeface="나눔고딕"/>
                <a:ea typeface="나눔고딕"/>
              </a:rPr>
              <a:t>산학협력 </a:t>
            </a:r>
            <a:r>
              <a:rPr lang="ko-KR" altLang="en-US" sz="1400" b="1" spc="-1" dirty="0" err="1">
                <a:solidFill>
                  <a:srgbClr val="000000"/>
                </a:solidFill>
                <a:latin typeface="나눔고딕"/>
                <a:ea typeface="나눔고딕"/>
              </a:rPr>
              <a:t>하계집중</a:t>
            </a:r>
            <a:r>
              <a:rPr lang="ko-KR" altLang="en-US" sz="1400" b="1" spc="-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ko-KR" altLang="en-US" sz="1400" b="1" spc="-1" dirty="0" err="1">
                <a:solidFill>
                  <a:srgbClr val="000000"/>
                </a:solidFill>
                <a:latin typeface="나눔고딕"/>
                <a:ea typeface="나눔고딕"/>
              </a:rPr>
              <a:t>완료발표회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: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바이브컴퍼니</a:t>
            </a:r>
            <a:endParaRPr lang="en-US" sz="14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064278" y="2844411"/>
            <a:ext cx="5606283" cy="2201333"/>
          </a:xfrm>
          <a:prstGeom prst="roundRect">
            <a:avLst>
              <a:gd name="adj" fmla="val 3986"/>
            </a:avLst>
          </a:prstGeom>
          <a:solidFill>
            <a:srgbClr val="E2EDFE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8BDAF466-CFF5-424E-835E-5DC14A21090C}"/>
              </a:ext>
            </a:extLst>
          </p:cNvPr>
          <p:cNvSpPr txBox="1"/>
          <p:nvPr/>
        </p:nvSpPr>
        <p:spPr>
          <a:xfrm>
            <a:off x="231875" y="90882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Pretrained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Model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 </a:t>
            </a:r>
            <a:r>
              <a:rPr lang="en-US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ore-KR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KULLM </a:t>
            </a:r>
            <a:r>
              <a:rPr lang="en-US" altLang="ko-KR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12.8B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(120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파라메터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EEAFF1-7E8A-CE31-BAD8-67A1AD6E494F}"/>
              </a:ext>
            </a:extLst>
          </p:cNvPr>
          <p:cNvSpPr txBox="1"/>
          <p:nvPr/>
        </p:nvSpPr>
        <p:spPr>
          <a:xfrm>
            <a:off x="231875" y="1398231"/>
            <a:ext cx="8237422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0862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나눔스퀘어_ac" panose="020B0600000101010101" pitchFamily="50" charset="-127"/>
              <a:buChar char="–"/>
            </a:pP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고려대학교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NLP &amp; AI </a:t>
            </a: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연구실과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HIAI </a:t>
            </a: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연구소가 개발한 </a:t>
            </a:r>
            <a:r>
              <a:rPr lang="ko-Kore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한국어 </a:t>
            </a:r>
            <a:r>
              <a:rPr lang="en-US" altLang="ko-Kore-KR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(2023.05.31 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공개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나눔스퀘어_ac" panose="020B0600000101010101" pitchFamily="50" charset="-127"/>
              <a:buChar char="–"/>
            </a:pPr>
            <a:r>
              <a:rPr lang="en-US" altLang="ko-KR" sz="1600" b="1" spc="-1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Polyglot-</a:t>
            </a:r>
            <a:r>
              <a:rPr lang="en-US" altLang="ko-KR" sz="1600" b="1" spc="-1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</a:t>
            </a:r>
            <a:r>
              <a:rPr lang="en-US" altLang="ko-KR" sz="1600" b="1" spc="-1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pc="-1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모델을 기반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Fine-tuning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모델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나눔스퀘어_ac" panose="020B0600000101010101" pitchFamily="50" charset="-127"/>
              <a:buChar char="–"/>
            </a:pP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Parameter 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뿐만 아니라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r>
              <a:rPr lang="en-US" altLang="ko-KR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데이터셋까지 전면 공개</a:t>
            </a:r>
            <a:endParaRPr lang="en-US" altLang="ko-KR" sz="1600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나눔스퀘어_ac" panose="020B0600000101010101" pitchFamily="50" charset="-127"/>
              <a:buChar char="–"/>
            </a:pP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최초의 한국어 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 </a:t>
            </a:r>
            <a:r>
              <a:rPr lang="en-US" altLang="ko-KR" sz="1600" b="1" spc="-1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KoAlpaca</a:t>
            </a:r>
            <a:r>
              <a:rPr lang="en-US" altLang="ko-KR" sz="1600" b="1" spc="-1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pc="-1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성능 우수 </a:t>
            </a:r>
            <a:endParaRPr lang="en-US" altLang="ko-KR" sz="1600" b="1" spc="-1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CB2C9B1-2EF9-3D0E-0B08-A27555C810E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78" y="3317592"/>
            <a:ext cx="5606283" cy="14529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63941" y="459737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연구용</a:t>
            </a:r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942" y="366970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상업용</a:t>
            </a:r>
            <a:r>
              <a:rPr lang="en-US" altLang="ko-KR" sz="14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19177" y="2844412"/>
            <a:ext cx="1251384" cy="3385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한국어 모델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525708" y="3669706"/>
            <a:ext cx="775704" cy="301840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31874" y="3013688"/>
            <a:ext cx="2615505" cy="1756836"/>
            <a:chOff x="231874" y="2880518"/>
            <a:chExt cx="2615505" cy="1756836"/>
          </a:xfrm>
        </p:grpSpPr>
        <p:pic>
          <p:nvPicPr>
            <p:cNvPr id="13" name="Picture 2" descr="r/AILinksandTools - A snapshot of today's open-source LLMs space every builder should know.">
              <a:extLst>
                <a:ext uri="{FF2B5EF4-FFF2-40B4-BE49-F238E27FC236}">
                  <a16:creationId xmlns:a16="http://schemas.microsoft.com/office/drawing/2014/main" id="{0976B067-4406-656E-4244-2C9484700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74" y="2880518"/>
              <a:ext cx="2615505" cy="146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0F3D49-1C81-E296-4798-980BC9E3E6C4}"/>
                </a:ext>
              </a:extLst>
            </p:cNvPr>
            <p:cNvSpPr txBox="1"/>
            <p:nvPr/>
          </p:nvSpPr>
          <p:spPr>
            <a:xfrm>
              <a:off x="400342" y="4329577"/>
              <a:ext cx="2290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spc="-10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오픈 소스 </a:t>
              </a:r>
              <a:r>
                <a:rPr lang="en-US" altLang="ko-KR" sz="1400" b="1" spc="-10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LLMs (</a:t>
              </a:r>
              <a:r>
                <a:rPr lang="ko-KR" altLang="en-US" sz="1400" b="1" spc="-10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영어</a:t>
              </a:r>
              <a:r>
                <a:rPr lang="en-US" altLang="ko-KR" sz="1400" b="1" spc="-10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ore-KR" altLang="en-US" sz="1400" b="1" spc="-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16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Fine-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Tuning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제작</a:t>
            </a:r>
            <a:endParaRPr lang="en-US" altLang="ko-KR"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626AF158-BD58-9E16-BFA5-8BA02E63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64147"/>
              </p:ext>
            </p:extLst>
          </p:nvPr>
        </p:nvGraphicFramePr>
        <p:xfrm>
          <a:off x="675966" y="2219506"/>
          <a:ext cx="2311095" cy="2133968"/>
        </p:xfrm>
        <a:graphic>
          <a:graphicData uri="http://schemas.openxmlformats.org/drawingml/2006/table">
            <a:tbl>
              <a:tblPr firstRow="1" bandRow="1"/>
              <a:tblGrid>
                <a:gridCol w="1412689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898406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hyper-parameters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</a:t>
                      </a:r>
                      <a:endParaRPr lang="ko-Kore-KR" altLang="en-US" sz="11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learning rate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0.0003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1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micro_batch_size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lora_r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33238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lora_alpha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363817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lora_dropout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66164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28754103-B6CB-3D85-7159-F3B52499BFB0}"/>
              </a:ext>
            </a:extLst>
          </p:cNvPr>
          <p:cNvSpPr txBox="1">
            <a:spLocks/>
          </p:cNvSpPr>
          <p:nvPr/>
        </p:nvSpPr>
        <p:spPr>
          <a:xfrm>
            <a:off x="564429" y="1518848"/>
            <a:ext cx="5678822" cy="29356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나눔스퀘어_ac" panose="020B0600000101010101" pitchFamily="50" charset="-127"/>
              <a:buChar char="–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Train set(2,461) : Validation set(280) = 9 : 1 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AF337C99-27D6-E8D9-CF23-8D57F4BB1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0813465"/>
              </p:ext>
            </p:extLst>
          </p:nvPr>
        </p:nvGraphicFramePr>
        <p:xfrm>
          <a:off x="3294552" y="2219506"/>
          <a:ext cx="5442131" cy="213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0C313EFD-27D9-A410-6EB2-A090A0D3D62F}"/>
              </a:ext>
            </a:extLst>
          </p:cNvPr>
          <p:cNvSpPr txBox="1">
            <a:spLocks/>
          </p:cNvSpPr>
          <p:nvPr/>
        </p:nvSpPr>
        <p:spPr>
          <a:xfrm>
            <a:off x="5593986" y="4607556"/>
            <a:ext cx="3450187" cy="2935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학습 시간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6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 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(Google </a:t>
            </a:r>
            <a:r>
              <a:rPr lang="en-US" altLang="ko-KR" sz="1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Colab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A100 40GB)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21A3BF1-C18C-C804-38E5-B295E70BA1F2}"/>
              </a:ext>
            </a:extLst>
          </p:cNvPr>
          <p:cNvSpPr txBox="1">
            <a:spLocks/>
          </p:cNvSpPr>
          <p:nvPr/>
        </p:nvSpPr>
        <p:spPr>
          <a:xfrm>
            <a:off x="5268318" y="1976832"/>
            <a:ext cx="1685732" cy="29356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epoch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loss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값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05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881809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(G-Eval)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제작</a:t>
            </a:r>
            <a:endParaRPr lang="en-US" altLang="ko-KR"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1AAA360-1C27-95DB-3461-3EF42B119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341438"/>
              </p:ext>
            </p:extLst>
          </p:nvPr>
        </p:nvGraphicFramePr>
        <p:xfrm>
          <a:off x="4590733" y="2273552"/>
          <a:ext cx="4426933" cy="262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4349F2B-7E7A-C73F-046F-82742E3199FC}"/>
              </a:ext>
            </a:extLst>
          </p:cNvPr>
          <p:cNvSpPr txBox="1"/>
          <p:nvPr/>
        </p:nvSpPr>
        <p:spPr>
          <a:xfrm>
            <a:off x="3157216" y="1034749"/>
            <a:ext cx="5860450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ko-Kore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평가 항목</a:t>
            </a:r>
            <a:r>
              <a:rPr lang="en-US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5</a:t>
            </a: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</a:t>
            </a:r>
            <a:r>
              <a:rPr lang="ko-Kore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ore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KULLM, </a:t>
            </a:r>
            <a:r>
              <a:rPr lang="en-US" altLang="ko-Kore-KR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KoAlpaca</a:t>
            </a:r>
            <a:r>
              <a:rPr lang="en-US" altLang="ko-Kore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모델보다 성능 </a:t>
            </a:r>
            <a:r>
              <a:rPr lang="ko-KR" altLang="en-US" sz="1600" b="1">
                <a:latin typeface="NanumGothic" panose="020D0604000000000000" pitchFamily="34" charset="-127"/>
                <a:ea typeface="NanumGothic" panose="020D0604000000000000" pitchFamily="34" charset="-127"/>
              </a:rPr>
              <a:t>우수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D86E6-4C24-6D21-B79F-AAEAEE7B781C}"/>
              </a:ext>
            </a:extLst>
          </p:cNvPr>
          <p:cNvSpPr txBox="1"/>
          <p:nvPr/>
        </p:nvSpPr>
        <p:spPr>
          <a:xfrm>
            <a:off x="5508023" y="2005965"/>
            <a:ext cx="2817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능력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결과 </a:t>
            </a:r>
            <a:endParaRPr lang="ko-Kore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06374-B766-EB60-3199-9118998184AD}"/>
              </a:ext>
            </a:extLst>
          </p:cNvPr>
          <p:cNvSpPr txBox="1"/>
          <p:nvPr/>
        </p:nvSpPr>
        <p:spPr>
          <a:xfrm>
            <a:off x="4322126" y="4871400"/>
            <a:ext cx="542815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argument: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temperature=1.0 </a:t>
            </a:r>
            <a:r>
              <a:rPr lang="en-US" altLang="ko-KR" sz="1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num_beams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=1, sampling=False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동일</a:t>
            </a:r>
            <a:endParaRPr lang="en-US" altLang="ko-KR" sz="1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8F700-6165-3AAA-3442-71C5734AFF6C}"/>
              </a:ext>
            </a:extLst>
          </p:cNvPr>
          <p:cNvSpPr txBox="1"/>
          <p:nvPr/>
        </p:nvSpPr>
        <p:spPr>
          <a:xfrm>
            <a:off x="617672" y="1373303"/>
            <a:ext cx="70958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나눔스퀘어_ac" panose="020B0600000101010101" pitchFamily="50" charset="-127"/>
              <a:buChar char="–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모두의 말뭉치 일상 대화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Bef>
                <a:spcPts val="600"/>
              </a:spcBef>
              <a:buFont typeface="나눔스퀘어_ac" panose="020B0600000101010101" pitchFamily="50" charset="-127"/>
              <a:buChar char="–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120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C06B1AEE-E8B6-34D2-66A9-15FFDC1C7B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9747077"/>
              </p:ext>
            </p:extLst>
          </p:nvPr>
        </p:nvGraphicFramePr>
        <p:xfrm>
          <a:off x="145067" y="2273552"/>
          <a:ext cx="4426933" cy="262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F6BCED6-DA2D-C8F6-2E5F-0E0B52BFD3A6}"/>
              </a:ext>
            </a:extLst>
          </p:cNvPr>
          <p:cNvSpPr txBox="1"/>
          <p:nvPr/>
        </p:nvSpPr>
        <p:spPr>
          <a:xfrm>
            <a:off x="1309421" y="2005965"/>
            <a:ext cx="2396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능력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결과 </a:t>
            </a:r>
            <a:endParaRPr lang="ko-Kore-KR" altLang="en-US" sz="14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707689" y="4536490"/>
            <a:ext cx="1023956" cy="2219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54195" y="4548555"/>
            <a:ext cx="1004383" cy="2219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Model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27775" y="1750566"/>
            <a:ext cx="8693200" cy="3353127"/>
            <a:chOff x="227775" y="1750566"/>
            <a:chExt cx="8693200" cy="33531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1E2F9E-15FF-21B8-ADBA-86985829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7480" y="1750566"/>
              <a:ext cx="4221579" cy="3188510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B64941-E17F-7DB5-872A-91BF749A349D}"/>
                </a:ext>
              </a:extLst>
            </p:cNvPr>
            <p:cNvSpPr txBox="1"/>
            <p:nvPr/>
          </p:nvSpPr>
          <p:spPr>
            <a:xfrm>
              <a:off x="5727013" y="3046689"/>
              <a:ext cx="189143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tIns="0" bIns="0">
              <a:spAutoFit/>
            </a:bodyPr>
            <a:lstStyle/>
            <a:p>
              <a:r>
                <a:rPr lang="en-US" altLang="ko-KR" sz="900" spc="-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Input: a (prompt, response) pair</a:t>
              </a:r>
            </a:p>
            <a:p>
              <a:r>
                <a:rPr lang="en-US" altLang="ko-KR" sz="900" spc="-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Output: reward</a:t>
              </a:r>
              <a:endParaRPr lang="ko-KR" altLang="en-US" sz="900" spc="-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6601C4-430A-DD41-5AE5-7E5469EF163E}"/>
                </a:ext>
              </a:extLst>
            </p:cNvPr>
            <p:cNvSpPr txBox="1"/>
            <p:nvPr/>
          </p:nvSpPr>
          <p:spPr>
            <a:xfrm>
              <a:off x="279718" y="3191685"/>
              <a:ext cx="263075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ore-KR" altLang="en-US" sz="1100" b="1" i="0" dirty="0">
                  <a:solidFill>
                    <a:srgbClr val="0000FF"/>
                  </a:solidFill>
                  <a:effectLst/>
                  <a:latin typeface="NanumGothic" pitchFamily="2" charset="-127"/>
                  <a:ea typeface="NanumGothic" pitchFamily="2" charset="-127"/>
                </a:rPr>
                <a:t>① </a:t>
              </a:r>
              <a:r>
                <a:rPr lang="en-US" altLang="ko-Kore-KR" sz="1100" b="1" i="0" dirty="0">
                  <a:solidFill>
                    <a:srgbClr val="0000FF"/>
                  </a:solidFill>
                  <a:effectLst/>
                  <a:latin typeface="NanumGothic" pitchFamily="2" charset="-127"/>
                  <a:ea typeface="NanumGothic" pitchFamily="2" charset="-127"/>
                </a:rPr>
                <a:t>SFT </a:t>
              </a:r>
              <a:r>
                <a:rPr lang="ko-Kore-KR" altLang="en-US" sz="1100" b="1" i="0" dirty="0">
                  <a:solidFill>
                    <a:srgbClr val="0000FF"/>
                  </a:solidFill>
                  <a:effectLst/>
                  <a:latin typeface="NanumGothic" pitchFamily="2" charset="-127"/>
                  <a:ea typeface="NanumGothic" pitchFamily="2" charset="-127"/>
                </a:rPr>
                <a:t>모델</a:t>
              </a:r>
              <a:r>
                <a:rPr lang="ko-KR" altLang="en-US" sz="1100" b="1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과 </a:t>
              </a:r>
              <a:r>
                <a:rPr lang="en-US" altLang="ko-KR" sz="1100" b="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GPT-3.5</a:t>
              </a:r>
              <a:r>
                <a:rPr lang="ko-Kore-KR" altLang="en-US" sz="1100" b="1" i="0" dirty="0">
                  <a:solidFill>
                    <a:srgbClr val="0000FF"/>
                  </a:solidFill>
                  <a:effectLst/>
                  <a:latin typeface="NanumGothic" pitchFamily="2" charset="-127"/>
                  <a:ea typeface="NanumGothic" pitchFamily="2" charset="-127"/>
                </a:rPr>
                <a:t>로부터 </a:t>
              </a:r>
              <a:r>
                <a:rPr lang="en-US" altLang="ko-Kore-KR" sz="1100" b="1" i="0" dirty="0">
                  <a:solidFill>
                    <a:srgbClr val="0000FF"/>
                  </a:solidFill>
                  <a:effectLst/>
                  <a:latin typeface="NanumGothic" pitchFamily="2" charset="-127"/>
                  <a:ea typeface="NanumGothic" pitchFamily="2" charset="-127"/>
                </a:rPr>
                <a:t>prompt </a:t>
              </a:r>
              <a:r>
                <a:rPr lang="ko-Kore-KR" altLang="en-US" sz="1100" b="1" i="0" dirty="0">
                  <a:solidFill>
                    <a:srgbClr val="0000FF"/>
                  </a:solidFill>
                  <a:effectLst/>
                  <a:latin typeface="NanumGothic" pitchFamily="2" charset="-127"/>
                  <a:ea typeface="NanumGothic" pitchFamily="2" charset="-127"/>
                </a:rPr>
                <a:t>당 </a:t>
              </a:r>
              <a:r>
                <a:rPr lang="en-US" altLang="ko-KR" sz="1100" b="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2</a:t>
              </a:r>
              <a:r>
                <a:rPr lang="ko-KR" altLang="en-US" sz="1100" b="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개의 </a:t>
              </a:r>
              <a:r>
                <a:rPr lang="en-US" altLang="ko-KR" sz="1100" b="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response</a:t>
              </a:r>
              <a:r>
                <a:rPr lang="ko-KR" altLang="en-US" sz="1100" b="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 생성</a:t>
              </a:r>
              <a:r>
                <a:rPr lang="ko-Kore-KR" altLang="en-US" sz="1100" b="1" i="0" dirty="0">
                  <a:solidFill>
                    <a:srgbClr val="0000FF"/>
                  </a:solidFill>
                  <a:effectLst/>
                  <a:latin typeface="NanumGothic" pitchFamily="2" charset="-127"/>
                  <a:ea typeface="NanumGothic" pitchFamily="2" charset="-127"/>
                </a:rPr>
                <a:t> </a:t>
              </a:r>
              <a:endParaRPr lang="ko-KR" altLang="en-US" sz="1000" b="1" spc="-1" dirty="0">
                <a:solidFill>
                  <a:srgbClr val="0000FF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133CC4-F638-6F1B-A935-266728E77DDA}"/>
                </a:ext>
              </a:extLst>
            </p:cNvPr>
            <p:cNvSpPr txBox="1"/>
            <p:nvPr/>
          </p:nvSpPr>
          <p:spPr>
            <a:xfrm>
              <a:off x="3233890" y="4672806"/>
              <a:ext cx="3300725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sz="1100" b="1" i="0" dirty="0">
                  <a:solidFill>
                    <a:srgbClr val="0000FF"/>
                  </a:solidFill>
                  <a:effectLst/>
                  <a:latin typeface="NanumGothic" pitchFamily="2" charset="-127"/>
                  <a:ea typeface="NanumGothic" pitchFamily="2" charset="-127"/>
                </a:rPr>
                <a:t>② </a:t>
              </a:r>
              <a:r>
                <a:rPr lang="ko-Kore-KR" altLang="en-US" sz="1100" b="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각</a:t>
              </a:r>
              <a:r>
                <a:rPr lang="ko-Kore-KR" altLang="en-US" sz="1100" b="1" i="0" dirty="0">
                  <a:solidFill>
                    <a:srgbClr val="0000FF"/>
                  </a:solidFill>
                  <a:effectLst/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altLang="ko-Kore-KR" sz="1100" b="1" i="0" dirty="0">
                  <a:solidFill>
                    <a:srgbClr val="0000FF"/>
                  </a:solidFill>
                  <a:effectLst/>
                  <a:latin typeface="NanumGothic" pitchFamily="2" charset="-127"/>
                  <a:ea typeface="NanumGothic" pitchFamily="2" charset="-127"/>
                </a:rPr>
                <a:t>response </a:t>
              </a:r>
              <a:r>
                <a:rPr lang="ko-Kore-KR" altLang="en-US" sz="1100" b="1" i="0" dirty="0">
                  <a:solidFill>
                    <a:srgbClr val="0000FF"/>
                  </a:solidFill>
                  <a:effectLst/>
                  <a:latin typeface="NanumGothic" pitchFamily="2" charset="-127"/>
                  <a:ea typeface="NanumGothic" pitchFamily="2" charset="-127"/>
                </a:rPr>
                <a:t>쌍을</a:t>
              </a:r>
              <a:r>
                <a:rPr lang="ko-Kore-KR" altLang="en-US" sz="1100" b="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altLang="ko-Kore-KR" sz="1100" b="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chosen/rejected</a:t>
              </a:r>
              <a:r>
                <a:rPr lang="ko-Kore-KR" altLang="en-US" sz="1100" b="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로 라벨링</a:t>
              </a:r>
              <a:r>
                <a:rPr lang="en-US" altLang="en-US" sz="1100" b="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</a:p>
            <a:p>
              <a:pPr algn="ctr"/>
              <a:r>
                <a:rPr lang="en-US" altLang="en-US" sz="1100" b="1" dirty="0">
                  <a:latin typeface="NanumGothic" pitchFamily="2" charset="-127"/>
                  <a:ea typeface="NanumGothic" pitchFamily="2" charset="-127"/>
                </a:rPr>
                <a:t>(</a:t>
              </a:r>
              <a:r>
                <a:rPr lang="ko-KR" altLang="en-US" sz="1100" b="1" dirty="0">
                  <a:latin typeface="NanumGothic" pitchFamily="2" charset="-127"/>
                  <a:ea typeface="NanumGothic" pitchFamily="2" charset="-127"/>
                </a:rPr>
                <a:t>사람 평가 </a:t>
              </a:r>
              <a:r>
                <a:rPr lang="en-US" altLang="ko-KR" sz="1100" b="1" dirty="0">
                  <a:latin typeface="NanumGothic" pitchFamily="2" charset="-127"/>
                  <a:ea typeface="NanumGothic" pitchFamily="2" charset="-127"/>
                </a:rPr>
                <a:t>+ GPT-4</a:t>
              </a:r>
              <a:r>
                <a:rPr lang="ko-KR" altLang="en-US" sz="1100" b="1" dirty="0">
                  <a:latin typeface="NanumGothic" pitchFamily="2" charset="-127"/>
                  <a:ea typeface="NanumGothic" pitchFamily="2" charset="-127"/>
                </a:rPr>
                <a:t> 기반 </a:t>
              </a:r>
              <a:r>
                <a:rPr lang="en-US" altLang="ko-KR" sz="1100" b="1" dirty="0">
                  <a:latin typeface="NanumGothic" pitchFamily="2" charset="-127"/>
                  <a:ea typeface="NanumGothic" pitchFamily="2" charset="-127"/>
                </a:rPr>
                <a:t>G-</a:t>
              </a:r>
              <a:r>
                <a:rPr lang="en-US" altLang="ko-KR" sz="1100" b="1" dirty="0" err="1">
                  <a:latin typeface="NanumGothic" pitchFamily="2" charset="-127"/>
                  <a:ea typeface="NanumGothic" pitchFamily="2" charset="-127"/>
                </a:rPr>
                <a:t>eval</a:t>
              </a:r>
              <a:r>
                <a:rPr lang="en-US" altLang="ko-KR" sz="1100" b="1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ko-KR" altLang="en-US" sz="1100" b="1" dirty="0">
                  <a:latin typeface="NanumGothic" pitchFamily="2" charset="-127"/>
                  <a:ea typeface="NanumGothic" pitchFamily="2" charset="-127"/>
                </a:rPr>
                <a:t>평가</a:t>
              </a:r>
              <a:r>
                <a:rPr lang="en-US" altLang="ko-KR" sz="1100" b="1" dirty="0">
                  <a:latin typeface="NanumGothic" pitchFamily="2" charset="-127"/>
                  <a:ea typeface="NanumGothic" pitchFamily="2" charset="-127"/>
                </a:rPr>
                <a:t>)</a:t>
              </a:r>
              <a:r>
                <a:rPr lang="en-US" altLang="ko-Kore-KR" sz="1100" b="1" i="0" dirty="0">
                  <a:effectLst/>
                  <a:latin typeface="NanumGothic" pitchFamily="2" charset="-127"/>
                  <a:ea typeface="NanumGothic" pitchFamily="2" charset="-127"/>
                </a:rPr>
                <a:t> </a:t>
              </a:r>
              <a:endParaRPr lang="ko-KR" altLang="en-US" sz="1000" b="1" spc="-1" dirty="0"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97CDF5-A2BF-4018-F9F7-F9535FF6167C}"/>
                </a:ext>
              </a:extLst>
            </p:cNvPr>
            <p:cNvSpPr txBox="1"/>
            <p:nvPr/>
          </p:nvSpPr>
          <p:spPr>
            <a:xfrm>
              <a:off x="6909059" y="2076105"/>
              <a:ext cx="2011916" cy="9002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ore-KR" altLang="en-US" sz="1050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③ </a:t>
              </a:r>
              <a:r>
                <a:rPr lang="en-US" altLang="ko-KR" sz="1050" b="1" spc="-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polyglot-ko-1.3B</a:t>
              </a:r>
              <a:r>
                <a:rPr lang="ko-KR" altLang="en-US" sz="1050" spc="-1" dirty="0" err="1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를</a:t>
              </a:r>
              <a:r>
                <a:rPr lang="ko-KR" altLang="en-US" sz="1050" spc="-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altLang="ko-KR" sz="1050" spc="-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base model</a:t>
              </a:r>
              <a:r>
                <a:rPr lang="ko-KR" altLang="en-US" sz="1050" spc="-1" dirty="0">
                  <a:solidFill>
                    <a:srgbClr val="0000FF"/>
                  </a:solidFill>
                  <a:latin typeface="NanumGothic" pitchFamily="2" charset="-127"/>
                  <a:ea typeface="NanumGothic" pitchFamily="2" charset="-127"/>
                </a:rPr>
                <a:t>로 하여 학습 진행</a:t>
              </a:r>
              <a:endParaRPr lang="en-US" altLang="ko-KR" sz="1050" spc="-1" dirty="0">
                <a:solidFill>
                  <a:srgbClr val="0000FF"/>
                </a:solidFill>
                <a:latin typeface="NanumGothic" pitchFamily="2" charset="-127"/>
                <a:ea typeface="NanumGothic" pitchFamily="2" charset="-127"/>
              </a:endParaRPr>
            </a:p>
            <a:p>
              <a:r>
                <a:rPr lang="en-US" altLang="ko-KR" sz="1050" spc="-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(</a:t>
              </a:r>
              <a:r>
                <a:rPr lang="en-US" altLang="ko-KR" sz="1050" spc="-1" dirty="0" err="1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unembedding</a:t>
              </a:r>
              <a:r>
                <a:rPr lang="en-US" altLang="ko-KR" sz="1050" spc="-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ko-KR" altLang="en-US" sz="1050" spc="-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과정 대신 </a:t>
              </a:r>
              <a:r>
                <a:rPr lang="en-US" altLang="ko-KR" sz="1050" spc="-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scalar </a:t>
              </a:r>
              <a:r>
                <a:rPr lang="ko-KR" altLang="en-US" sz="1050" spc="-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값을 생성하도록 </a:t>
              </a:r>
              <a:r>
                <a:rPr lang="en-US" altLang="ko-KR" sz="1050" spc="-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Linear Regression </a:t>
              </a:r>
              <a:r>
                <a:rPr lang="ko-KR" altLang="en-US" sz="1050" spc="-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추가</a:t>
              </a:r>
              <a:r>
                <a:rPr lang="en-US" altLang="ko-KR" sz="1050" spc="-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)</a:t>
              </a:r>
              <a:r>
                <a:rPr lang="ko-KR" altLang="en-US" sz="1050" spc="-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endParaRPr lang="ko-KR" altLang="en-US" sz="900" spc="-1" dirty="0"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CD15BF-A0D9-3B5A-9EC7-62FFA00725D3}"/>
                </a:ext>
              </a:extLst>
            </p:cNvPr>
            <p:cNvSpPr txBox="1"/>
            <p:nvPr/>
          </p:nvSpPr>
          <p:spPr>
            <a:xfrm>
              <a:off x="227775" y="3628942"/>
              <a:ext cx="288257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sz="1000" b="1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1</a:t>
              </a:r>
              <a:r>
                <a:rPr lang="ko-Kore-KR" altLang="en-US" sz="1000" b="1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차</a:t>
              </a:r>
              <a:r>
                <a:rPr lang="en-US" altLang="en-US" sz="1000" b="1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ko-KR" altLang="en-US" sz="1000" b="1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실험</a:t>
              </a:r>
              <a:r>
                <a:rPr lang="en-US" altLang="ko-Kore-KR" sz="1000" b="1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: </a:t>
              </a:r>
              <a:r>
                <a:rPr lang="en-US" altLang="ko-Kore-KR" sz="1000" b="1" dirty="0" smtClean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3,</a:t>
              </a:r>
              <a:r>
                <a:rPr lang="en-US" altLang="ko-KR" sz="1000" b="1" dirty="0" smtClean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000</a:t>
              </a:r>
              <a:r>
                <a:rPr lang="ko-KR" altLang="en-US" sz="1000" b="1" dirty="0" smtClean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개</a:t>
              </a:r>
              <a:r>
                <a:rPr lang="en-US" altLang="ko-KR" sz="1000" b="1" dirty="0" smtClean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altLang="ko-KR" sz="1000" b="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prompt</a:t>
              </a:r>
            </a:p>
            <a:p>
              <a:r>
                <a:rPr lang="en-US" altLang="ko-KR" sz="1000" b="0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(</a:t>
              </a:r>
              <a:r>
                <a:rPr lang="ko-KR" altLang="en-US" sz="1000" b="0" i="0" dirty="0" err="1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일상대화</a:t>
              </a:r>
              <a:r>
                <a:rPr lang="ko-KR" altLang="en-US" sz="1000" b="0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altLang="ko-KR" sz="1000" b="0" i="0" dirty="0" smtClean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1,000</a:t>
              </a:r>
              <a:r>
                <a:rPr lang="en-US" altLang="ko-KR" sz="1000" b="0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ko-KR" altLang="en-US" sz="1000" b="0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혐오표현 </a:t>
              </a:r>
              <a:r>
                <a:rPr lang="en-US" altLang="ko-KR" sz="1000" b="0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500, </a:t>
              </a:r>
              <a:r>
                <a:rPr lang="ko-KR" altLang="en-US" sz="1000" b="0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일반 </a:t>
              </a:r>
              <a:r>
                <a:rPr lang="en-US" altLang="ko-KR" sz="1000" b="0" i="0" dirty="0" smtClean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1,500</a:t>
              </a:r>
              <a:r>
                <a:rPr lang="en-US" altLang="ko-KR" sz="1000" b="0" i="0" dirty="0">
                  <a:solidFill>
                    <a:srgbClr val="333333"/>
                  </a:solidFill>
                  <a:effectLst/>
                  <a:latin typeface="NanumGothic" pitchFamily="2" charset="-127"/>
                  <a:ea typeface="NanumGothic" pitchFamily="2" charset="-127"/>
                </a:rPr>
                <a:t>)</a:t>
              </a:r>
            </a:p>
            <a:p>
              <a:endPara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endParaRPr>
            </a:p>
            <a:p>
              <a:r>
                <a:rPr lang="en-US" altLang="en-US" sz="1000" b="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2</a:t>
              </a:r>
              <a:r>
                <a:rPr lang="ko-Kore-KR" altLang="en-US" sz="1000" b="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차</a:t>
              </a:r>
              <a:r>
                <a:rPr lang="en-US" altLang="en-US" sz="1000" b="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ko-KR" altLang="en-US" sz="1000" b="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실험</a:t>
              </a:r>
              <a:r>
                <a:rPr lang="en-US" altLang="ko-Kore-KR" sz="1000" b="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: </a:t>
              </a:r>
              <a:r>
                <a:rPr lang="en-US" altLang="en-US" sz="1000" b="1" dirty="0" smtClean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5</a:t>
              </a:r>
              <a:r>
                <a:rPr lang="en-US" altLang="ko-Kore-KR" sz="1000" b="1" dirty="0" smtClean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,</a:t>
              </a:r>
              <a:r>
                <a:rPr lang="en-US" altLang="ko-KR" sz="1000" b="1" dirty="0" smtClean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000</a:t>
              </a:r>
              <a:r>
                <a:rPr lang="ko-KR" altLang="en-US" sz="1000" b="1" dirty="0" smtClean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개</a:t>
              </a:r>
              <a:r>
                <a:rPr lang="en-US" altLang="ko-KR" sz="1000" b="1" dirty="0" smtClean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altLang="ko-KR" sz="1000" b="1" dirty="0">
                  <a:solidFill>
                    <a:srgbClr val="333333"/>
                  </a:solidFill>
                  <a:latin typeface="NanumGothic" pitchFamily="2" charset="-127"/>
                  <a:ea typeface="NanumGothic" pitchFamily="2" charset="-127"/>
                </a:rPr>
                <a:t>prompt</a:t>
              </a:r>
            </a:p>
            <a:p>
              <a:endParaRPr lang="en-US" altLang="ko-Kore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DF7C9DD4-6762-E7D1-4E27-5200A6BB7BD8}"/>
              </a:ext>
            </a:extLst>
          </p:cNvPr>
          <p:cNvSpPr txBox="1">
            <a:spLocks/>
          </p:cNvSpPr>
          <p:nvPr/>
        </p:nvSpPr>
        <p:spPr>
          <a:xfrm>
            <a:off x="539890" y="1332260"/>
            <a:ext cx="8381085" cy="6328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spcBef>
                <a:spcPts val="300"/>
              </a:spcBef>
              <a:buFont typeface="나눔스퀘어_ac" panose="020B0600000101010101" pitchFamily="50" charset="-127"/>
              <a:buChar char="–"/>
            </a:pPr>
            <a:r>
              <a:rPr lang="en-US" altLang="ko-Kore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(Prompt, Response)</a:t>
            </a:r>
            <a:r>
              <a:rPr lang="ko-Kore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쌍을 입력으로 받아 인간의 선호도</a:t>
            </a:r>
            <a:r>
              <a:rPr lang="en-US" altLang="ko-Kore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(Scalar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값을 예측하는 모델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lnSpc>
                <a:spcPct val="100000"/>
              </a:lnSpc>
              <a:spcBef>
                <a:spcPts val="300"/>
              </a:spcBef>
              <a:buFont typeface="나눔스퀘어_ac" panose="020B0600000101010101" pitchFamily="50" charset="-127"/>
              <a:buChar char="–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Comparison dataset(5K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프롬프트와 출력 결과들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)),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결과에 대한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chosen/rejected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평가 매김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4" y="901221"/>
            <a:ext cx="8916225" cy="15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polyglot-ko-1.3B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응답 결과들을 비교평가하여 사람의 선호도 데이터를 학습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과정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37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Model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872270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학습</a:t>
            </a:r>
            <a:endParaRPr lang="en-US" altLang="ko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DF7297A-0D3C-285C-41EB-4DDD7E4B1E6F}"/>
              </a:ext>
            </a:extLst>
          </p:cNvPr>
          <p:cNvSpPr txBox="1">
            <a:spLocks/>
          </p:cNvSpPr>
          <p:nvPr/>
        </p:nvSpPr>
        <p:spPr>
          <a:xfrm>
            <a:off x="639796" y="1400942"/>
            <a:ext cx="7600955" cy="88079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spcBef>
                <a:spcPts val="300"/>
              </a:spcBef>
              <a:buFont typeface="나눔스퀘어_ac" panose="020B0600000101010101" pitchFamily="50" charset="-127"/>
              <a:buChar char="–"/>
            </a:pPr>
            <a:r>
              <a:rPr lang="en-US" altLang="ko-KR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Base</a:t>
            </a:r>
            <a:r>
              <a:rPr lang="ko-KR" altLang="en-US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Model:</a:t>
            </a:r>
            <a:r>
              <a:rPr lang="ko-KR" altLang="en-US" sz="16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b="1" dirty="0" smtClean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Polyglot-ko1.3B</a:t>
            </a:r>
            <a:r>
              <a:rPr lang="en-US" altLang="ko-KR" sz="1600" b="1" dirty="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EleutherAI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개발한 한국어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LLM</a:t>
            </a:r>
          </a:p>
          <a:p>
            <a:pPr marL="285750" indent="-285750" algn="l">
              <a:lnSpc>
                <a:spcPct val="100000"/>
              </a:lnSpc>
              <a:spcBef>
                <a:spcPts val="1200"/>
              </a:spcBef>
              <a:buFont typeface="나눔스퀘어_ac" panose="020B0600000101010101" pitchFamily="50" charset="-127"/>
              <a:buChar char="–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set: 100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일상대화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40,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혐오표현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20, RLHF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번역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40)</a:t>
            </a:r>
          </a:p>
          <a:p>
            <a:pPr marL="285750" indent="-285750" algn="l">
              <a:lnSpc>
                <a:spcPct val="100000"/>
              </a:lnSpc>
              <a:spcBef>
                <a:spcPts val="300"/>
              </a:spcBef>
              <a:buFont typeface="나눔스퀘어_ac" panose="020B0600000101010101" pitchFamily="50" charset="-127"/>
              <a:buChar char="–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평가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Metric: Accuracy =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좋은 답변을 구별한 개수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개수</a:t>
            </a:r>
          </a:p>
          <a:p>
            <a:pPr marL="285750" indent="-285750" algn="l">
              <a:lnSpc>
                <a:spcPct val="100000"/>
              </a:lnSpc>
              <a:spcBef>
                <a:spcPts val="300"/>
              </a:spcBef>
              <a:buFont typeface="나눔스퀘어_ac" panose="020B0600000101010101" pitchFamily="50" charset="-127"/>
              <a:buChar char="–"/>
            </a:pP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C7CFE3-04E9-3C0B-47FF-BD6230128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942770"/>
              </p:ext>
            </p:extLst>
          </p:nvPr>
        </p:nvGraphicFramePr>
        <p:xfrm>
          <a:off x="639796" y="2406221"/>
          <a:ext cx="7957793" cy="23595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11565">
                  <a:extLst>
                    <a:ext uri="{9D8B030D-6E8A-4147-A177-3AD203B41FA5}">
                      <a16:colId xmlns:a16="http://schemas.microsoft.com/office/drawing/2014/main" val="3783258275"/>
                    </a:ext>
                  </a:extLst>
                </a:gridCol>
                <a:gridCol w="736884">
                  <a:extLst>
                    <a:ext uri="{9D8B030D-6E8A-4147-A177-3AD203B41FA5}">
                      <a16:colId xmlns:a16="http://schemas.microsoft.com/office/drawing/2014/main" val="3773321779"/>
                    </a:ext>
                  </a:extLst>
                </a:gridCol>
                <a:gridCol w="736884">
                  <a:extLst>
                    <a:ext uri="{9D8B030D-6E8A-4147-A177-3AD203B41FA5}">
                      <a16:colId xmlns:a16="http://schemas.microsoft.com/office/drawing/2014/main" val="2992169140"/>
                    </a:ext>
                  </a:extLst>
                </a:gridCol>
                <a:gridCol w="736884">
                  <a:extLst>
                    <a:ext uri="{9D8B030D-6E8A-4147-A177-3AD203B41FA5}">
                      <a16:colId xmlns:a16="http://schemas.microsoft.com/office/drawing/2014/main" val="1425071238"/>
                    </a:ext>
                  </a:extLst>
                </a:gridCol>
                <a:gridCol w="736884">
                  <a:extLst>
                    <a:ext uri="{9D8B030D-6E8A-4147-A177-3AD203B41FA5}">
                      <a16:colId xmlns:a16="http://schemas.microsoft.com/office/drawing/2014/main" val="823436956"/>
                    </a:ext>
                  </a:extLst>
                </a:gridCol>
                <a:gridCol w="774673">
                  <a:extLst>
                    <a:ext uri="{9D8B030D-6E8A-4147-A177-3AD203B41FA5}">
                      <a16:colId xmlns:a16="http://schemas.microsoft.com/office/drawing/2014/main" val="884213450"/>
                    </a:ext>
                  </a:extLst>
                </a:gridCol>
                <a:gridCol w="774673">
                  <a:extLst>
                    <a:ext uri="{9D8B030D-6E8A-4147-A177-3AD203B41FA5}">
                      <a16:colId xmlns:a16="http://schemas.microsoft.com/office/drawing/2014/main" val="1487977056"/>
                    </a:ext>
                  </a:extLst>
                </a:gridCol>
                <a:gridCol w="774673">
                  <a:extLst>
                    <a:ext uri="{9D8B030D-6E8A-4147-A177-3AD203B41FA5}">
                      <a16:colId xmlns:a16="http://schemas.microsoft.com/office/drawing/2014/main" val="626519686"/>
                    </a:ext>
                  </a:extLst>
                </a:gridCol>
                <a:gridCol w="774673">
                  <a:extLst>
                    <a:ext uri="{9D8B030D-6E8A-4147-A177-3AD203B41FA5}">
                      <a16:colId xmlns:a16="http://schemas.microsoft.com/office/drawing/2014/main" val="10351601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 </a:t>
                      </a: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template </a:t>
                      </a:r>
                      <a:r>
                        <a:rPr lang="ko-Kore-KR" altLang="en-US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전</a:t>
                      </a: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1425" marR="91425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 (template </a:t>
                      </a:r>
                      <a:r>
                        <a:rPr lang="ko-KR" altLang="en-US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후</a:t>
                      </a: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781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RLHF</a:t>
                      </a:r>
                      <a:r>
                        <a:rPr lang="ko-KR" altLang="en-US" sz="10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</a:t>
                      </a:r>
                      <a:endParaRPr lang="en-US" altLang="ko-Kore-KR" sz="10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RLHF</a:t>
                      </a: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72000" marB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79957"/>
                  </a:ext>
                </a:extLst>
              </a:tr>
              <a:tr h="2551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-5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polyglot-ko-1.3b</a:t>
                      </a:r>
                      <a:endParaRPr lang="en-US" sz="9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.53</a:t>
                      </a:r>
                      <a:endParaRPr lang="ko-Kore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0.46</a:t>
                      </a:r>
                      <a:endParaRPr lang="en-US" sz="12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35544"/>
                  </a:ext>
                </a:extLst>
              </a:tr>
              <a:tr h="399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1.3b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X)</a:t>
                      </a:r>
                      <a:endParaRPr kumimoji="0" lang="en-US" altLang="ko-KR" sz="105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.65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.75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.525</a:t>
                      </a:r>
                      <a:endParaRPr lang="ko-Kore-KR" altLang="en-US" sz="1200" b="1" dirty="0">
                        <a:solidFill>
                          <a:srgbClr val="FF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0.725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0.85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0.475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0.65</a:t>
                      </a:r>
                      <a:endParaRPr lang="en-US" sz="12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1161"/>
                  </a:ext>
                </a:extLst>
              </a:tr>
              <a:tr h="399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1.3b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O)</a:t>
                      </a:r>
                      <a:endParaRPr kumimoji="0" lang="en-US" altLang="ko-KR" sz="105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0.525</a:t>
                      </a:r>
                      <a:endParaRPr lang="ko-Kore-KR" altLang="en-US" sz="1200" b="1" dirty="0">
                        <a:solidFill>
                          <a:srgbClr val="FF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</a:t>
                      </a:r>
                      <a:endParaRPr lang="ko-Kore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</a:t>
                      </a:r>
                      <a:endParaRPr lang="ko-Kore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.59</a:t>
                      </a:r>
                      <a:endParaRPr lang="ko-Kore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0.85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62</a:t>
                      </a:r>
                      <a:endParaRPr lang="en-US" sz="12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498864"/>
                  </a:ext>
                </a:extLst>
              </a:tr>
              <a:tr h="255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polyglot-ko-5.8b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0.46</a:t>
                      </a:r>
                      <a:endParaRPr lang="ko-Kore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2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2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2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2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110288"/>
                  </a:ext>
                </a:extLst>
              </a:tr>
              <a:tr h="3846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5.8B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X)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0.64</a:t>
                      </a:r>
                      <a:endParaRPr lang="ko-Kore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2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2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2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2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41077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0C313EFD-27D9-A410-6EB2-A090A0D3D62F}"/>
              </a:ext>
            </a:extLst>
          </p:cNvPr>
          <p:cNvSpPr txBox="1">
            <a:spLocks/>
          </p:cNvSpPr>
          <p:nvPr/>
        </p:nvSpPr>
        <p:spPr>
          <a:xfrm>
            <a:off x="4994564" y="4813338"/>
            <a:ext cx="3652912" cy="2935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학습 시간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1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 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(Google </a:t>
            </a:r>
            <a:r>
              <a:rPr lang="en-US" altLang="ko-KR" sz="1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Colab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b="1" dirty="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A100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1epoch</a:t>
            </a:r>
            <a:r>
              <a:rPr lang="en-US" altLang="ko-KR" sz="1200" b="1" dirty="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09526" y="4777713"/>
            <a:ext cx="10550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of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epoch: 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022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6847E9-D592-04C6-87AB-4C491EFCE6F8}"/>
              </a:ext>
            </a:extLst>
          </p:cNvPr>
          <p:cNvGrpSpPr/>
          <p:nvPr/>
        </p:nvGrpSpPr>
        <p:grpSpPr>
          <a:xfrm>
            <a:off x="292340" y="1455335"/>
            <a:ext cx="3843877" cy="3456334"/>
            <a:chOff x="266566" y="1266162"/>
            <a:chExt cx="3843877" cy="3456334"/>
          </a:xfrm>
        </p:grpSpPr>
        <p:grpSp>
          <p:nvGrpSpPr>
            <p:cNvPr id="3" name="그룹 1010">
              <a:extLst>
                <a:ext uri="{FF2B5EF4-FFF2-40B4-BE49-F238E27FC236}">
                  <a16:creationId xmlns:a16="http://schemas.microsoft.com/office/drawing/2014/main" id="{8260156F-0D7E-D61F-99E0-DAD2BD464757}"/>
                </a:ext>
              </a:extLst>
            </p:cNvPr>
            <p:cNvGrpSpPr/>
            <p:nvPr/>
          </p:nvGrpSpPr>
          <p:grpSpPr>
            <a:xfrm>
              <a:off x="266566" y="1266162"/>
              <a:ext cx="3843877" cy="3456334"/>
              <a:chOff x="1765683" y="2143013"/>
              <a:chExt cx="8010560" cy="6826391"/>
            </a:xfrm>
          </p:grpSpPr>
          <p:pic>
            <p:nvPicPr>
              <p:cNvPr id="4" name="Object 34">
                <a:extLst>
                  <a:ext uri="{FF2B5EF4-FFF2-40B4-BE49-F238E27FC236}">
                    <a16:creationId xmlns:a16="http://schemas.microsoft.com/office/drawing/2014/main" id="{B3BB8847-3F9F-B164-BAE3-CF0C0A47E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5683" y="2143013"/>
                <a:ext cx="8010560" cy="682639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97EEC0-9685-02C7-C138-6485077FDF8D}"/>
                </a:ext>
              </a:extLst>
            </p:cNvPr>
            <p:cNvSpPr txBox="1"/>
            <p:nvPr/>
          </p:nvSpPr>
          <p:spPr>
            <a:xfrm>
              <a:off x="1554479" y="3217829"/>
              <a:ext cx="879566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SFT </a:t>
              </a:r>
            </a:p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MODEL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B86D99-E05C-1C17-2A4A-85E1F7B64C67}"/>
                </a:ext>
              </a:extLst>
            </p:cNvPr>
            <p:cNvSpPr txBox="1"/>
            <p:nvPr/>
          </p:nvSpPr>
          <p:spPr>
            <a:xfrm>
              <a:off x="475094" y="3226537"/>
              <a:ext cx="835545" cy="39737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Reference MODEL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1592D1-E838-798F-9DD8-33D8E2044544}"/>
              </a:ext>
            </a:extLst>
          </p:cNvPr>
          <p:cNvSpPr txBox="1"/>
          <p:nvPr/>
        </p:nvSpPr>
        <p:spPr>
          <a:xfrm>
            <a:off x="4272549" y="3158451"/>
            <a:ext cx="4699430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7800" indent="-177800"/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1)Trainable SFT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prompt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에 대한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response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생성</a:t>
            </a:r>
            <a:endParaRPr lang="en-US" altLang="ko-KR" sz="1200" b="1" dirty="0">
              <a:latin typeface="나눔고딕" pitchFamily="2" charset="-127"/>
              <a:ea typeface="나눔고딕" pitchFamily="2" charset="-127"/>
            </a:endParaRPr>
          </a:p>
          <a:p>
            <a:pPr marL="177800" indent="-177800"/>
            <a:endParaRPr lang="en-US" altLang="ko-KR" sz="1200" b="1" dirty="0">
              <a:latin typeface="나눔고딕" pitchFamily="2" charset="-127"/>
              <a:ea typeface="나눔고딕" pitchFamily="2" charset="-127"/>
            </a:endParaRPr>
          </a:p>
          <a:p>
            <a:pPr marL="177800" indent="-177800"/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2) Reward model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이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response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에 대한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값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도출</a:t>
            </a:r>
            <a:endParaRPr lang="en-US" altLang="ko-KR" sz="1200" b="1" dirty="0">
              <a:latin typeface="나눔고딕" pitchFamily="2" charset="-127"/>
              <a:ea typeface="나눔고딕" pitchFamily="2" charset="-127"/>
            </a:endParaRPr>
          </a:p>
          <a:p>
            <a:pPr marL="177800" indent="-177800"/>
            <a:endParaRPr lang="en-US" altLang="ko-KR" sz="1200" b="1" dirty="0">
              <a:latin typeface="나눔고딕" pitchFamily="2" charset="-127"/>
              <a:ea typeface="나눔고딕" pitchFamily="2" charset="-127"/>
            </a:endParaRPr>
          </a:p>
          <a:p>
            <a:pPr marL="177800" indent="-177800"/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3) Trainable SFT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과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Reference SFT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에서의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response </a:t>
            </a: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토큰별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확률 분포 차이를 </a:t>
            </a: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패널티로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적용해 최종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reward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를 계산</a:t>
            </a:r>
            <a:endParaRPr lang="en-US" altLang="ko-KR" sz="1200" b="1" dirty="0">
              <a:latin typeface="나눔고딕" pitchFamily="2" charset="-127"/>
              <a:ea typeface="나눔고딕" pitchFamily="2" charset="-127"/>
            </a:endParaRPr>
          </a:p>
          <a:p>
            <a:pPr marL="177800" indent="-177800"/>
            <a:endParaRPr lang="en-US" altLang="ko-KR" sz="1200" b="1" dirty="0">
              <a:latin typeface="나눔고딕" pitchFamily="2" charset="-127"/>
              <a:ea typeface="나눔고딕" pitchFamily="2" charset="-127"/>
            </a:endParaRPr>
          </a:p>
          <a:p>
            <a:pPr marL="177800" indent="-177800"/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4) PPO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알고리즘으로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Trainable SFT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를 업데이트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93486-E888-CDBE-FA98-72B2F6D78850}"/>
              </a:ext>
            </a:extLst>
          </p:cNvPr>
          <p:cNvSpPr txBox="1"/>
          <p:nvPr/>
        </p:nvSpPr>
        <p:spPr>
          <a:xfrm>
            <a:off x="1994261" y="1751797"/>
            <a:ext cx="2926082" cy="5386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spc="-4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Baseline SFT Model</a:t>
            </a:r>
            <a:r>
              <a:rPr lang="en-US" altLang="ko-KR" sz="1200" spc="-4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: VAIV12.8B </a:t>
            </a:r>
          </a:p>
          <a:p>
            <a:pPr>
              <a:spcBef>
                <a:spcPts val="600"/>
              </a:spcBef>
            </a:pPr>
            <a:r>
              <a:rPr lang="en-US" altLang="ko-KR" sz="1200" b="1" spc="-4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Reward baseline Model</a:t>
            </a:r>
            <a:r>
              <a:rPr lang="en-US" altLang="ko-KR" sz="1200" spc="-4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: Polyglot-ko 1.3B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7E744BE-1831-740A-B9C5-9F2233D69798}"/>
              </a:ext>
            </a:extLst>
          </p:cNvPr>
          <p:cNvSpPr/>
          <p:nvPr/>
        </p:nvSpPr>
        <p:spPr>
          <a:xfrm>
            <a:off x="2932771" y="2606810"/>
            <a:ext cx="1251343" cy="7162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890B9F5-F1E1-30D4-7336-5401E82D9710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4184114" y="2606810"/>
            <a:ext cx="375541" cy="3581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F697050-3099-234E-98DF-D200D3F033A9}"/>
              </a:ext>
            </a:extLst>
          </p:cNvPr>
          <p:cNvSpPr txBox="1"/>
          <p:nvPr/>
        </p:nvSpPr>
        <p:spPr>
          <a:xfrm>
            <a:off x="376899" y="192175"/>
            <a:ext cx="7239383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RLHF </a:t>
            </a:r>
            <a:r>
              <a:rPr lang="ko-KR" alt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0D38B4F2-D70D-7F96-4932-627A1127A6CD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전체 과정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1011">
            <a:extLst>
              <a:ext uri="{FF2B5EF4-FFF2-40B4-BE49-F238E27FC236}">
                <a16:creationId xmlns:a16="http://schemas.microsoft.com/office/drawing/2014/main" id="{614562EB-DE78-3CC2-2197-8FEF316E9E5E}"/>
              </a:ext>
            </a:extLst>
          </p:cNvPr>
          <p:cNvGrpSpPr/>
          <p:nvPr/>
        </p:nvGrpSpPr>
        <p:grpSpPr>
          <a:xfrm>
            <a:off x="4559655" y="1059043"/>
            <a:ext cx="4125218" cy="1986190"/>
            <a:chOff x="10043866" y="2652897"/>
            <a:chExt cx="7132899" cy="3479950"/>
          </a:xfrm>
        </p:grpSpPr>
        <p:pic>
          <p:nvPicPr>
            <p:cNvPr id="6" name="Object 37">
              <a:extLst>
                <a:ext uri="{FF2B5EF4-FFF2-40B4-BE49-F238E27FC236}">
                  <a16:creationId xmlns:a16="http://schemas.microsoft.com/office/drawing/2014/main" id="{4C7A24B9-2CAC-1C21-F8C3-980944E6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3866" y="2652897"/>
              <a:ext cx="7132899" cy="347995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0C313EFD-27D9-A410-6EB2-A090A0D3D62F}"/>
              </a:ext>
            </a:extLst>
          </p:cNvPr>
          <p:cNvSpPr txBox="1">
            <a:spLocks/>
          </p:cNvSpPr>
          <p:nvPr/>
        </p:nvSpPr>
        <p:spPr>
          <a:xfrm>
            <a:off x="5206978" y="4764886"/>
            <a:ext cx="3477896" cy="2935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학습 시간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200" b="1" dirty="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1200" b="1" dirty="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시간 </a:t>
            </a:r>
            <a:r>
              <a:rPr lang="en-US" altLang="ko-KR" sz="1200" b="1" dirty="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(A100 4</a:t>
            </a:r>
            <a:r>
              <a:rPr lang="ko-KR" altLang="en-US" sz="1200" b="1" dirty="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대</a:t>
            </a:r>
            <a:r>
              <a:rPr lang="en-US" altLang="ko-KR" sz="1200" b="1" dirty="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, 280GB, </a:t>
            </a: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1epoch</a:t>
            </a:r>
            <a:r>
              <a:rPr lang="en-US" altLang="ko-KR" sz="1200" b="1" dirty="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95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899" y="192175"/>
            <a:ext cx="717516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 </a:t>
            </a:r>
            <a:r>
              <a:rPr lang="ko-KR" alt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Chat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End-to-end </a:t>
            </a:r>
            <a:r>
              <a:rPr lang="en-US" altLang="ko-KR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 </a:t>
            </a:r>
            <a:r>
              <a:rPr lang="ko-KR" altLang="en-US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파이프라인으로 </a:t>
            </a:r>
            <a:r>
              <a:rPr lang="en-US" altLang="ko-KR" sz="2000" b="1" spc="-100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lang="en-US" altLang="ko-KR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복제를 위한 오픈 소스 솔루션</a:t>
            </a:r>
            <a:endParaRPr lang="en-US" altLang="en-US" sz="2000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F7C9DD4-6762-E7D1-4E27-5200A6BB7BD8}"/>
              </a:ext>
            </a:extLst>
          </p:cNvPr>
          <p:cNvSpPr txBox="1">
            <a:spLocks/>
          </p:cNvSpPr>
          <p:nvPr/>
        </p:nvSpPr>
        <p:spPr>
          <a:xfrm>
            <a:off x="536953" y="1504866"/>
            <a:ext cx="5663125" cy="93344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나눔스퀘어_ac" panose="020B0600000101010101" pitchFamily="50" charset="-127"/>
              <a:buChar char="–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대규모 분산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위한 메모리 최적화 기술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ZeRO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나눔스퀘어_ac" panose="020B0600000101010101" pitchFamily="50" charset="-127"/>
              <a:buChar char="–"/>
            </a:pP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LoRA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저비용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Fine-tuning, Gradient Checkpoint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나눔스퀘어_ac" panose="020B0600000101010101" pitchFamily="50" charset="-127"/>
              <a:buChar char="–"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 Model Offloading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나눔스퀘어_ac" panose="020B0600000101010101" pitchFamily="50" charset="-127"/>
              <a:buChar char="–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저비용 양자화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Inferenece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(4bit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지원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844" y="1504866"/>
            <a:ext cx="2066444" cy="13185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1592D1-E838-798F-9DD8-33D8E2044544}"/>
              </a:ext>
            </a:extLst>
          </p:cNvPr>
          <p:cNvSpPr txBox="1"/>
          <p:nvPr/>
        </p:nvSpPr>
        <p:spPr>
          <a:xfrm>
            <a:off x="5121812" y="2972560"/>
            <a:ext cx="3977797" cy="18928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</a:pPr>
            <a:r>
              <a:rPr lang="en-US" altLang="ko-KR" b="1" spc="-1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[</a:t>
            </a:r>
            <a:r>
              <a:rPr lang="ko-KR" altLang="en-US" b="1" spc="-100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강화학습</a:t>
            </a:r>
            <a:r>
              <a:rPr lang="ko-KR" altLang="en-US" b="1" spc="-1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단계에서 엄청난 </a:t>
            </a:r>
            <a:r>
              <a:rPr lang="en-US" altLang="ko-KR" b="1" spc="-1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GPU</a:t>
            </a:r>
            <a:r>
              <a:rPr lang="ko-KR" altLang="en-US" b="1" spc="-1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요구</a:t>
            </a:r>
            <a:r>
              <a:rPr lang="en-US" altLang="ko-KR" b="1" spc="-1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]</a:t>
            </a: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1600" b="1" spc="-100" dirty="0">
                <a:latin typeface="나눔고딕" pitchFamily="2" charset="-127"/>
                <a:ea typeface="나눔고딕" pitchFamily="2" charset="-127"/>
              </a:rPr>
              <a:t>SFT1.3B </a:t>
            </a:r>
            <a:r>
              <a:rPr lang="ko-KR" altLang="en-US" sz="1600" b="1" spc="-100" dirty="0">
                <a:latin typeface="나눔고딕" pitchFamily="2" charset="-127"/>
                <a:ea typeface="나눔고딕" pitchFamily="2" charset="-127"/>
              </a:rPr>
              <a:t>모델 학습 </a:t>
            </a:r>
            <a:r>
              <a:rPr lang="ko-KR" altLang="en-US" sz="1600" b="1" spc="-100" dirty="0" smtClean="0">
                <a:latin typeface="나눔고딕" pitchFamily="2" charset="-127"/>
                <a:ea typeface="나눔고딕" pitchFamily="2" charset="-127"/>
              </a:rPr>
              <a:t>시</a:t>
            </a:r>
            <a:r>
              <a:rPr lang="en-US" altLang="ko-KR" sz="1600" b="1" spc="-100" dirty="0" smtClean="0">
                <a:latin typeface="나눔고딕" pitchFamily="2" charset="-127"/>
                <a:ea typeface="나눔고딕" pitchFamily="2" charset="-127"/>
              </a:rPr>
              <a:t>, VRAM </a:t>
            </a:r>
            <a:r>
              <a:rPr lang="en-US" altLang="ko-KR" sz="1600" b="1" spc="-100" dirty="0">
                <a:latin typeface="나눔고딕" pitchFamily="2" charset="-127"/>
                <a:ea typeface="나눔고딕" pitchFamily="2" charset="-127"/>
              </a:rPr>
              <a:t>40GB </a:t>
            </a:r>
            <a:r>
              <a:rPr lang="ko-KR" altLang="en-US" sz="1600" b="1" spc="-100" dirty="0" smtClean="0">
                <a:latin typeface="나눔고딕" pitchFamily="2" charset="-127"/>
                <a:ea typeface="나눔고딕" pitchFamily="2" charset="-127"/>
              </a:rPr>
              <a:t>필요</a:t>
            </a:r>
            <a:endParaRPr lang="en-US" altLang="ko-KR" sz="1600" b="1" spc="-100" dirty="0">
              <a:latin typeface="나눔고딕" pitchFamily="2" charset="-127"/>
              <a:ea typeface="나눔고딕" pitchFamily="2" charset="-127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b="1" spc="-100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DeepSpeed</a:t>
            </a:r>
            <a:r>
              <a:rPr lang="en-US" altLang="ko-KR" sz="1600" b="1" spc="-1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 Chat </a:t>
            </a:r>
            <a:r>
              <a:rPr lang="ko-KR" altLang="en-US" sz="1600" b="1" spc="-1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적용</a:t>
            </a:r>
            <a:r>
              <a:rPr lang="en-US" altLang="ko-KR" sz="1600" b="1" spc="-1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: SFT 12.8B </a:t>
            </a:r>
            <a:r>
              <a:rPr lang="ko-KR" altLang="en-US" sz="1600" b="1" spc="-1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모델 학습</a:t>
            </a:r>
            <a:endParaRPr lang="en-US" altLang="ko-KR" sz="1600" b="1" spc="-100" dirty="0">
              <a:solidFill>
                <a:srgbClr val="0000FF"/>
              </a:solidFill>
              <a:latin typeface="나눔고딕" pitchFamily="2" charset="-127"/>
              <a:ea typeface="나눔고딕" pitchFamily="2" charset="-127"/>
            </a:endParaRPr>
          </a:p>
          <a:p>
            <a:pPr marL="357188" lvl="1" indent="-179388">
              <a:spcBef>
                <a:spcPts val="600"/>
              </a:spcBef>
              <a:buFont typeface="나눔스퀘어_ac" panose="020B0600000101010101" pitchFamily="50" charset="-127"/>
              <a:buChar char="–"/>
            </a:pPr>
            <a:r>
              <a:rPr lang="en-US" altLang="ko-KR" sz="14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12.8B SFT Model(2</a:t>
            </a:r>
            <a:r>
              <a:rPr lang="ko-KR" altLang="en-US" sz="14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4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1.3B Reward Model </a:t>
            </a:r>
            <a:r>
              <a:rPr lang="ko-KR" altLang="en-US" sz="14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</a:t>
            </a:r>
            <a:r>
              <a:rPr lang="ko-KR" altLang="en-US" sz="14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4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모델을 동시에 작동해야 함</a:t>
            </a:r>
            <a:endParaRPr lang="en-US" altLang="ko-KR" sz="1400" b="1" spc="-100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7188" lvl="1" indent="-179388">
              <a:spcBef>
                <a:spcPts val="600"/>
              </a:spcBef>
              <a:buFont typeface="나눔스퀘어_ac" panose="020B0600000101010101" pitchFamily="50" charset="-127"/>
              <a:buChar char="–"/>
            </a:pPr>
            <a:r>
              <a:rPr lang="ko-KR" altLang="en-US" sz="1400" b="1" spc="-1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en-US" altLang="ko-KR" sz="1400" b="1" spc="-1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A100 4</a:t>
            </a:r>
            <a:r>
              <a:rPr lang="ko-KR" altLang="en-US" sz="1400" b="1" spc="-1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r>
              <a:rPr lang="en-US" altLang="ko-KR" sz="1400" b="1" spc="-1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(VRAM 280GB)</a:t>
            </a:r>
            <a:r>
              <a:rPr lang="ko-KR" altLang="en-US" sz="1400" b="1" spc="-1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sz="1400" b="1" spc="-1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spc="-1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성공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08718" y="3023582"/>
            <a:ext cx="4912733" cy="2019473"/>
            <a:chOff x="331188" y="2761312"/>
            <a:chExt cx="5779343" cy="225200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8327" y="3484298"/>
              <a:ext cx="2470793" cy="44086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188" y="2954743"/>
              <a:ext cx="2214202" cy="441264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31188" y="4162566"/>
              <a:ext cx="2808353" cy="5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LLaMA</a:t>
              </a:r>
              <a:r>
                <a:rPr lang="en-US" altLang="ko-KR" sz="16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 지원</a:t>
              </a:r>
              <a:endPara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영어</a:t>
              </a:r>
              <a:r>
                <a:rPr lang="en-US" altLang="ko-KR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중국어 </a:t>
              </a:r>
              <a:r>
                <a:rPr lang="ko-KR" altLang="en-US" sz="12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데이터셋</a:t>
              </a:r>
              <a:r>
                <a:rPr lang="ko-KR" alt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제공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192" y="3439116"/>
              <a:ext cx="2148198" cy="51269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4426" y="2761312"/>
              <a:ext cx="2260370" cy="779808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300312" y="4086664"/>
              <a:ext cx="2810219" cy="858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b="1" dirty="0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GPT-</a:t>
              </a:r>
              <a:r>
                <a:rPr lang="en-US" altLang="ko-KR" sz="1600" b="1" dirty="0" err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NeoX</a:t>
              </a:r>
              <a:r>
                <a:rPr lang="en-US" altLang="ko-KR" sz="1600" b="1" dirty="0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dirty="0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 </a:t>
              </a:r>
              <a:r>
                <a:rPr lang="ko-KR" altLang="en-US" sz="1600" b="1" dirty="0" smtClean="0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지원</a:t>
              </a:r>
              <a:endParaRPr lang="en-US" altLang="ko-KR" sz="16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/>
              <a:r>
                <a:rPr lang="en-US" altLang="ko-KR" sz="1600" b="1" dirty="0" err="1" smtClean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LLaMA</a:t>
              </a:r>
              <a:r>
                <a:rPr lang="en-US" altLang="ko-KR" sz="1600" b="1" dirty="0" smtClean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ko-KR" altLang="en-US" sz="1600" b="1" dirty="0" smtClean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 지원</a:t>
              </a:r>
              <a:endPara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/>
              <a:r>
                <a:rPr lang="en-US" altLang="ko-KR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영어 </a:t>
              </a:r>
              <a:r>
                <a:rPr lang="ko-KR" altLang="en-US" sz="12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데이터셋</a:t>
              </a:r>
              <a:r>
                <a:rPr lang="ko-KR" alt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제공</a:t>
              </a:r>
              <a:endPara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69228" y="3512379"/>
              <a:ext cx="482344" cy="332153"/>
            </a:xfrm>
            <a:prstGeom prst="rect">
              <a:avLst/>
            </a:prstGeom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3300312" y="2761312"/>
              <a:ext cx="2649449" cy="2252006"/>
            </a:xfrm>
            <a:prstGeom prst="roundRect">
              <a:avLst>
                <a:gd name="adj" fmla="val 5855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4903385" y="3671268"/>
            <a:ext cx="218427" cy="459760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60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모델 성능 평가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Google Shape;163;p23">
            <a:extLst>
              <a:ext uri="{FF2B5EF4-FFF2-40B4-BE49-F238E27FC236}">
                <a16:creationId xmlns:a16="http://schemas.microsoft.com/office/drawing/2014/main" id="{2EA54676-BE87-5C61-F32B-49D12743C895}"/>
              </a:ext>
            </a:extLst>
          </p:cNvPr>
          <p:cNvSpPr txBox="1"/>
          <p:nvPr/>
        </p:nvSpPr>
        <p:spPr>
          <a:xfrm>
            <a:off x="227774" y="881809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(G-Eval)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6D1D7C4-45FA-0123-5AAC-0CEB88EE31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951129"/>
              </p:ext>
            </p:extLst>
          </p:nvPr>
        </p:nvGraphicFramePr>
        <p:xfrm>
          <a:off x="4590733" y="2273552"/>
          <a:ext cx="4426933" cy="262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C7C01CB-4576-7490-E1EA-715FAE0FE0DB}"/>
              </a:ext>
            </a:extLst>
          </p:cNvPr>
          <p:cNvSpPr txBox="1"/>
          <p:nvPr/>
        </p:nvSpPr>
        <p:spPr>
          <a:xfrm>
            <a:off x="5508023" y="2005965"/>
            <a:ext cx="2817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능력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결과 </a:t>
            </a:r>
            <a:endParaRPr lang="ko-Kore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87947-EC5C-C73B-8A99-5A79F1E0D280}"/>
              </a:ext>
            </a:extLst>
          </p:cNvPr>
          <p:cNvSpPr txBox="1"/>
          <p:nvPr/>
        </p:nvSpPr>
        <p:spPr>
          <a:xfrm>
            <a:off x="4322126" y="4871400"/>
            <a:ext cx="542815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argument: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temperature=1.0 </a:t>
            </a:r>
            <a:r>
              <a:rPr lang="en-US" altLang="ko-KR" sz="1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num_beams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=1, sampling=False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동일</a:t>
            </a:r>
            <a:endParaRPr lang="en-US" altLang="ko-KR" sz="1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9FC8564-7C95-0A8E-9512-76ABC73BF3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456148"/>
              </p:ext>
            </p:extLst>
          </p:nvPr>
        </p:nvGraphicFramePr>
        <p:xfrm>
          <a:off x="145067" y="2273552"/>
          <a:ext cx="4426933" cy="262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86F687-EEF0-D5D0-6102-1748718F95E3}"/>
              </a:ext>
            </a:extLst>
          </p:cNvPr>
          <p:cNvSpPr txBox="1"/>
          <p:nvPr/>
        </p:nvSpPr>
        <p:spPr>
          <a:xfrm>
            <a:off x="1309421" y="2005965"/>
            <a:ext cx="2396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능력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결과 </a:t>
            </a:r>
            <a:endParaRPr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1B138-B9F4-35A9-CF73-6C387005C1CD}"/>
              </a:ext>
            </a:extLst>
          </p:cNvPr>
          <p:cNvSpPr txBox="1"/>
          <p:nvPr/>
        </p:nvSpPr>
        <p:spPr>
          <a:xfrm>
            <a:off x="3157216" y="1034749"/>
            <a:ext cx="5860450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ko-Kore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평가 항목</a:t>
            </a:r>
            <a:r>
              <a:rPr lang="en-US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5</a:t>
            </a: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</a:t>
            </a:r>
            <a:r>
              <a:rPr lang="ko-Kore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ore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KULLM, </a:t>
            </a:r>
            <a:r>
              <a:rPr lang="en-US" altLang="ko-Kore-KR" sz="1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KoAlpaca</a:t>
            </a:r>
            <a:r>
              <a:rPr lang="en-US" altLang="ko-Kore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모델보다 성능 </a:t>
            </a:r>
            <a:r>
              <a:rPr lang="ko-KR" altLang="en-US" sz="1600" b="1">
                <a:latin typeface="NanumGothic" panose="020D0604000000000000" pitchFamily="34" charset="-127"/>
                <a:ea typeface="NanumGothic" panose="020D0604000000000000" pitchFamily="34" charset="-127"/>
              </a:rPr>
              <a:t>우수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45FB2-8FC3-7C46-56DE-17396C712071}"/>
              </a:ext>
            </a:extLst>
          </p:cNvPr>
          <p:cNvSpPr txBox="1"/>
          <p:nvPr/>
        </p:nvSpPr>
        <p:spPr>
          <a:xfrm>
            <a:off x="617672" y="1373303"/>
            <a:ext cx="70958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나눔스퀘어_ac" panose="020B0600000101010101" pitchFamily="50" charset="-127"/>
              <a:buChar char="–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모두의 말뭉치 일상 대화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Bef>
                <a:spcPts val="600"/>
              </a:spcBef>
              <a:buFont typeface="나눔스퀘어_ac" panose="020B0600000101010101" pitchFamily="50" charset="-127"/>
              <a:buChar char="–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120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707689" y="4536490"/>
            <a:ext cx="1023956" cy="2219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34622" y="4536490"/>
            <a:ext cx="1023956" cy="2219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95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899" y="192175"/>
            <a:ext cx="307981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 smtClean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모델 결과물 예시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7558" y="1139362"/>
            <a:ext cx="8008881" cy="3811963"/>
            <a:chOff x="567558" y="1139362"/>
            <a:chExt cx="8008881" cy="3811963"/>
          </a:xfrm>
        </p:grpSpPr>
        <p:pic>
          <p:nvPicPr>
            <p:cNvPr id="8" name="그림 7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DC1F2EBB-6CC8-5F3E-7C3D-FE95E509D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313"/>
            <a:stretch/>
          </p:blipFill>
          <p:spPr>
            <a:xfrm>
              <a:off x="567558" y="3127735"/>
              <a:ext cx="8008881" cy="1823590"/>
            </a:xfrm>
            <a:prstGeom prst="rect">
              <a:avLst/>
            </a:prstGeom>
          </p:spPr>
        </p:pic>
        <p:pic>
          <p:nvPicPr>
            <p:cNvPr id="11" name="그림 10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62C47E42-64A2-64A5-9602-BFD6CC604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798"/>
            <a:stretch/>
          </p:blipFill>
          <p:spPr>
            <a:xfrm>
              <a:off x="567558" y="1139362"/>
              <a:ext cx="8008880" cy="1802877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779818" y="2147455"/>
              <a:ext cx="505691" cy="117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460672" y="4135582"/>
              <a:ext cx="505691" cy="117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C7C01CB-4576-7490-E1EA-715FAE0FE0DB}"/>
              </a:ext>
            </a:extLst>
          </p:cNvPr>
          <p:cNvSpPr txBox="1"/>
          <p:nvPr/>
        </p:nvSpPr>
        <p:spPr>
          <a:xfrm>
            <a:off x="431262" y="1052655"/>
            <a:ext cx="94903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일상대화</a:t>
            </a:r>
            <a:endParaRPr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C01CB-4576-7490-E1EA-715FAE0FE0DB}"/>
              </a:ext>
            </a:extLst>
          </p:cNvPr>
          <p:cNvSpPr txBox="1"/>
          <p:nvPr/>
        </p:nvSpPr>
        <p:spPr>
          <a:xfrm>
            <a:off x="431262" y="3070770"/>
            <a:ext cx="94903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626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899" y="192175"/>
            <a:ext cx="717516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학기 개발 계획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대화형 한국어 초거대 언어 모델 성능 개선</a:t>
            </a:r>
            <a:endParaRPr lang="ko-KR" altLang="en-US" sz="2400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r>
              <a:rPr lang="en-US" altLang="ko-KR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SFT 1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단계가 성능 개선에 영향을 많이 주므로</a:t>
            </a:r>
            <a:r>
              <a:rPr lang="en-US" altLang="ko-KR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고품질의 </a:t>
            </a:r>
            <a:r>
              <a:rPr lang="en-US" altLang="ko-KR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ko-KR" altLang="en-US" b="1" spc="-100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en-US" altLang="ko-KR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확보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r>
              <a:rPr lang="en-US" altLang="ko-KR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End-to-End RLHF 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파이프라인 구축 및 최적화 </a:t>
            </a:r>
            <a:r>
              <a:rPr lang="en-US" altLang="ko-KR" sz="16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현재는 </a:t>
            </a:r>
            <a:r>
              <a:rPr lang="en-US" altLang="ko-KR" sz="16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2,3</a:t>
            </a:r>
            <a:r>
              <a:rPr lang="ko-KR" altLang="en-US" sz="16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단계만 되어 있음</a:t>
            </a:r>
            <a:r>
              <a:rPr lang="en-US" altLang="ko-KR" sz="16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단계별 </a:t>
            </a:r>
            <a:r>
              <a:rPr lang="en-US" altLang="ko-KR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Hyper-parameter 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endParaRPr lang="ko-KR" altLang="en-US" sz="800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대화형 </a:t>
            </a:r>
            <a:r>
              <a:rPr lang="ko-KR" altLang="en-US" sz="2000" b="1" spc="-100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모바일에서 쉽게 테스트 가능한 </a:t>
            </a:r>
            <a:r>
              <a:rPr lang="ko-KR" altLang="en-US" b="1" spc="-100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31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76920" y="192240"/>
            <a:ext cx="4847760" cy="6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Contents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376920" y="903366"/>
            <a:ext cx="8816040" cy="3877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팀</a:t>
            </a: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소개</a:t>
            </a:r>
            <a:endParaRPr lang="en-US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ore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R" altLang="en-US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과제 목표   </a:t>
            </a:r>
          </a:p>
          <a:p>
            <a:pPr>
              <a:lnSpc>
                <a:spcPct val="150000"/>
              </a:lnSpc>
            </a:pPr>
            <a:r>
              <a:rPr lang="en-US" altLang="ko-Kore-KR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R" altLang="en-US" sz="2000" b="1" spc="-1" dirty="0" smtClean="0">
                <a:solidFill>
                  <a:srgbClr val="002060"/>
                </a:solidFill>
                <a:latin typeface="나눔고딕"/>
                <a:ea typeface="나눔고딕"/>
              </a:rPr>
              <a:t>개발 내용</a:t>
            </a:r>
            <a:endParaRPr lang="ko-KR" altLang="en-US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ore-KR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R" altLang="en-US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과제 결과물</a:t>
            </a:r>
          </a:p>
          <a:p>
            <a:pPr>
              <a:lnSpc>
                <a:spcPct val="150000"/>
              </a:lnSpc>
            </a:pPr>
            <a:r>
              <a:rPr lang="en-US" altLang="ko-Kore-KR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R" altLang="en-US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과제 성과 및 의미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ko-Kore-KR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en-US" altLang="ko-KR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2</a:t>
            </a:r>
            <a:r>
              <a:rPr lang="ko-KR" altLang="en-US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학기 개발 계획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ko-Kore-KR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en-US" altLang="ko-KR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Appendix</a:t>
            </a:r>
          </a:p>
          <a:p>
            <a:pPr>
              <a:lnSpc>
                <a:spcPct val="150000"/>
              </a:lnSpc>
            </a:pPr>
            <a:r>
              <a:rPr lang="en-US" altLang="ko-Kore-KR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R" altLang="en-US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하계집중근무 수행 소감  </a:t>
            </a:r>
            <a:endParaRPr lang="en-US" altLang="ko-KR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</p:txBody>
      </p:sp>
      <p:pic>
        <p:nvPicPr>
          <p:cNvPr id="107" name="Google Shape;107;p19"/>
          <p:cNvPicPr/>
          <p:nvPr/>
        </p:nvPicPr>
        <p:blipFill>
          <a:blip r:embed="rId2"/>
          <a:stretch/>
        </p:blipFill>
        <p:spPr>
          <a:xfrm>
            <a:off x="241200" y="4700160"/>
            <a:ext cx="1192320" cy="31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899" y="192175"/>
            <a:ext cx="717516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 성과 및 의의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질의가 가능한 한국어 초거대 언어 모델 </a:t>
            </a:r>
            <a:r>
              <a:rPr lang="en-US" altLang="ko-KR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VAIV 12.8B </a:t>
            </a:r>
            <a:r>
              <a:rPr lang="ko-KR" altLang="en-US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endParaRPr lang="ko-KR" altLang="en-US" sz="2400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감정에 공감하고 자연스러운 대화를 이어갈 수 있는 </a:t>
            </a:r>
            <a:r>
              <a:rPr lang="ko-KR" altLang="en-US" b="1" spc="-100" dirty="0" smtClean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r>
              <a:rPr lang="en-US" altLang="ko-KR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ko-KR" altLang="en-US" b="1" spc="-100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데이터셋을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효과적으로 만들 수 있는 데이터 구축 방법 확보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Fine-tuning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 </a:t>
            </a:r>
            <a:r>
              <a:rPr lang="ko-KR" altLang="en-US" b="1" spc="-100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r>
              <a:rPr lang="en-US" altLang="ko-KR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성능평가까지 할 수 있는 개발 환경 개발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endParaRPr lang="ko-KR" altLang="en-US" sz="800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20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바이브컴퍼니의 금융 </a:t>
            </a:r>
            <a:r>
              <a:rPr lang="en-US" altLang="ko-KR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b="1" spc="-100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어시스턴트에서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금융 질문 뿐만 아니라 일상 질문도 가능해짐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30238" indent="-274638">
              <a:lnSpc>
                <a:spcPct val="150000"/>
              </a:lnSpc>
              <a:buFont typeface="나눔스퀘어_ac" panose="020B0600000101010101" pitchFamily="50" charset="-127"/>
              <a:buChar char="–"/>
            </a:pP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표현에 대처하여 기업 </a:t>
            </a:r>
            <a:r>
              <a:rPr lang="en-US" altLang="ko-KR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Risk</a:t>
            </a:r>
            <a:r>
              <a:rPr lang="ko-KR" altLang="en-US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최소화할 것으로 기대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593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628560" y="1924200"/>
            <a:ext cx="7886520" cy="2842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14480" algn="ctr">
              <a:lnSpc>
                <a:spcPct val="100000"/>
              </a:lnSpc>
              <a:spcBef>
                <a:spcPts val="451"/>
              </a:spcBef>
            </a:pPr>
            <a:r>
              <a:rPr lang="en-US" sz="4000" b="1" strike="noStrike" spc="-1">
                <a:solidFill>
                  <a:srgbClr val="003366"/>
                </a:solidFill>
                <a:latin typeface="나눔고딕"/>
                <a:ea typeface="나눔고딕"/>
              </a:rPr>
              <a:t>감사합니다.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</a:t>
            </a: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09F390-51CF-AC32-8308-E48B4F46BFF2}"/>
              </a:ext>
            </a:extLst>
          </p:cNvPr>
          <p:cNvSpPr txBox="1">
            <a:spLocks/>
          </p:cNvSpPr>
          <p:nvPr/>
        </p:nvSpPr>
        <p:spPr>
          <a:xfrm>
            <a:off x="359163" y="951870"/>
            <a:ext cx="8243047" cy="213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defTabSz="914400" rtl="0" eaLnBrk="1" latinLnBrk="1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 kern="12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914400" lvl="1" indent="-32385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○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4325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ko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Self-Instruct: Aligning LM with Self Generated Instructions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한글 데이터는 한정되어 있고 직접 학습 데이터를 생성</a:t>
            </a:r>
            <a:r>
              <a:rPr lang="en-US" altLang="ko-KR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수집 하는 것은 시간 </a:t>
            </a:r>
            <a:r>
              <a:rPr lang="en-US" altLang="ko-KR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&amp; 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비용의 한계가 있음</a:t>
            </a:r>
            <a:endParaRPr lang="en-US" altLang="ko-KR" sz="1400" b="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따라서 </a:t>
            </a:r>
            <a:r>
              <a:rPr lang="en-US" altLang="ko-KR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GPT-3.5 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와 같은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Foundation Model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을 이용하여 합리적인 자원으로 양질의 데이터셋 생성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사람이 필요에 따른 적은 수의 </a:t>
            </a:r>
            <a:r>
              <a:rPr lang="en-US" altLang="ko-KR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Seed data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를 직접 만들고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Foundation Model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이 비슷한 데이터들을 증강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데이터 증강 과정에서 </a:t>
            </a:r>
            <a:r>
              <a:rPr lang="en-US" altLang="ko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Prompt engineering &amp; Filtering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을 통해 최종 데이터셋 생성</a:t>
            </a:r>
            <a:endParaRPr lang="en-US" altLang="ko-KR" sz="1400" b="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124ED-9A48-57F8-CBB9-52FE70976926}"/>
              </a:ext>
            </a:extLst>
          </p:cNvPr>
          <p:cNvSpPr txBox="1"/>
          <p:nvPr/>
        </p:nvSpPr>
        <p:spPr>
          <a:xfrm>
            <a:off x="4837339" y="4373406"/>
            <a:ext cx="4306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* Generated data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에 해당하는 답변은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GPT-3.5 API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를 통해 제작 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C1A0D87-1B0D-69A5-6C24-7955760BADD4}"/>
              </a:ext>
            </a:extLst>
          </p:cNvPr>
          <p:cNvSpPr/>
          <p:nvPr/>
        </p:nvSpPr>
        <p:spPr>
          <a:xfrm>
            <a:off x="4272869" y="3690865"/>
            <a:ext cx="415636" cy="2170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DE9860-4E77-C8C9-DC87-0FF9F6DE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25" y="3177539"/>
            <a:ext cx="3595912" cy="1160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A7298B-7AE6-D222-64AC-21846412E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763" y="3197472"/>
            <a:ext cx="3595912" cy="114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</a:t>
            </a: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Evol</a:t>
            </a: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-Instruct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09F390-51CF-AC32-8308-E48B4F46BFF2}"/>
              </a:ext>
            </a:extLst>
          </p:cNvPr>
          <p:cNvSpPr txBox="1">
            <a:spLocks/>
          </p:cNvSpPr>
          <p:nvPr/>
        </p:nvSpPr>
        <p:spPr>
          <a:xfrm>
            <a:off x="359163" y="951871"/>
            <a:ext cx="8413209" cy="264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defTabSz="914400" rtl="0" eaLnBrk="1" latinLnBrk="1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 kern="12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914400" lvl="1" indent="-32385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○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4325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ko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WizardLM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Empowering Large Language Models to Follow Complex Instructions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-Instruct :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위 논문에서 제안한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언어 모델을 통해 더욱 다양하고 좋은 데이터셋을 생성하는 방법론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      Self-instruct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와 비슷하지만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seed data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에서 대규모의 데이터셋을 증강하는 과정에서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      Prompt engineering</a:t>
            </a:r>
            <a:r>
              <a:rPr lang="ko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과 생성 과정 다양화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과정을 통해 더 복잡한 구조의 질 좋은 데이터를 생성함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4D964D06-2C37-CB2A-D27C-6800C5A43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65" y="2837499"/>
            <a:ext cx="5220070" cy="1738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07542-B436-1E96-0CB7-441D13D024CD}"/>
              </a:ext>
            </a:extLst>
          </p:cNvPr>
          <p:cNvSpPr txBox="1"/>
          <p:nvPr/>
        </p:nvSpPr>
        <p:spPr>
          <a:xfrm>
            <a:off x="4064630" y="4575766"/>
            <a:ext cx="4946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GPT-3.5 API</a:t>
            </a:r>
            <a:r>
              <a:rPr lang="ko-KR" altLang="en-US" sz="1100" b="1" dirty="0">
                <a:latin typeface="나눔고딕" pitchFamily="2" charset="-127"/>
                <a:ea typeface="나눔고딕" pitchFamily="2" charset="-127"/>
              </a:rPr>
              <a:t>로 생성한 한글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100" b="1" dirty="0" err="1"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-Instruct</a:t>
            </a:r>
            <a:r>
              <a:rPr lang="ko-KR" altLang="en-US" sz="1100" b="1" dirty="0">
                <a:latin typeface="나눔고딕" pitchFamily="2" charset="-127"/>
                <a:ea typeface="나눔고딕" pitchFamily="2" charset="-127"/>
              </a:rPr>
              <a:t> 데이터 예시 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(instruction &amp; output)</a:t>
            </a:r>
            <a:endParaRPr lang="ko-KR" altLang="en-US" sz="11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60" y="2700703"/>
            <a:ext cx="2689778" cy="24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30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선정 시 고려 사항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단계별 데이터셋 구축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E93CD-7FA0-E134-AD1C-20485721591D}"/>
              </a:ext>
            </a:extLst>
          </p:cNvPr>
          <p:cNvSpPr txBox="1"/>
          <p:nvPr/>
        </p:nvSpPr>
        <p:spPr>
          <a:xfrm>
            <a:off x="443869" y="1488292"/>
            <a:ext cx="83873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일상 대화와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대처 능력을 올리기 위한 데이터셋과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 시 </a:t>
            </a:r>
            <a:r>
              <a:rPr lang="ko-KR" altLang="en-US" sz="1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챗봇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모델의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general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task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성능이 하락하는 것을 막기 위해서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general task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데이터셋을 구성</a:t>
            </a:r>
            <a:endParaRPr lang="en-US" altLang="ko-KR" sz="14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국립국어원 일상 대화 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일상적인 대화에 대한 자연스러운 응답이 있으면서도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맞춤법이 잘 지켜지고 은어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비문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초성 등이 없으며 주제별로 다양한 대화가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Hub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성적인 내용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폭력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범죄 등 카테고리별로 다양한 혐오 표현이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General task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Evol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-Instruct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다양한 분야에 대한 복잡하고 논리적인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답변이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Self-Instruct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사람이 직접 생성한 양질의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Seed data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기반으로 데이터 증강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RLHF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한국어 번역 데이터셋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DeepSpeedChat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공개한 데이터셋을 한국어로 번역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428D7401-1FC2-7FF2-86FE-EF884AA29B95}"/>
              </a:ext>
            </a:extLst>
          </p:cNvPr>
          <p:cNvSpPr/>
          <p:nvPr/>
        </p:nvSpPr>
        <p:spPr>
          <a:xfrm>
            <a:off x="657921" y="3760961"/>
            <a:ext cx="155448" cy="914400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5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SFT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데이터셋 구축</a:t>
            </a:r>
            <a:endParaRPr lang="en-US" altLang="ko-KR"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5" y="945825"/>
            <a:ext cx="8816400" cy="42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구축</a:t>
            </a:r>
            <a:endParaRPr lang="ko-KR" altLang="en-US" sz="16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ko" altLang="en-US" sz="1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en-US" altLang="ko" sz="1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 150</a:t>
            </a:r>
            <a:r>
              <a:rPr lang="en-US" altLang="ko-KR" sz="1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주제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개에 대하여 균일하게 선택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개발하고자 하는 </a:t>
            </a:r>
            <a:r>
              <a:rPr lang="ko-KR" altLang="en-US" sz="1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챗봇의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 목적이 “일상 </a:t>
            </a:r>
            <a:r>
              <a:rPr lang="ko-KR" altLang="en-US" sz="1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대화”이기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때문에 다른 </a:t>
            </a:r>
            <a:r>
              <a:rPr lang="en" altLang="ko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많이 포함하였음</a:t>
            </a:r>
            <a:endParaRPr lang="en-US" altLang="ko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ko-KR" altLang="en-US" sz="1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</a:t>
            </a:r>
            <a:r>
              <a:rPr lang="en-US" altLang="ko" sz="1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 500</a:t>
            </a:r>
            <a:r>
              <a:rPr lang="ko-KR" altLang="en-US" sz="1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카테고리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개에 대하여 균일하게 선택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혐오 표현 대처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대해서만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Tuning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하였을 때 대화 능력이 감소하였기 때문에           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b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많이 포함하지 않음</a:t>
            </a:r>
            <a:endParaRPr lang="ko-KR" altLang="en-US" sz="13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en-US" altLang="ko" sz="14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Evol</a:t>
            </a:r>
            <a:r>
              <a:rPr lang="en-US" altLang="ko" sz="1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Instruction Set 500</a:t>
            </a:r>
            <a:r>
              <a:rPr lang="ko-KR" altLang="en-US" sz="1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3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" sz="13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General</a:t>
            </a:r>
            <a:r>
              <a:rPr lang="ko-KR" altLang="en-US" sz="13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en-US" altLang="ko" sz="13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3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en-US" altLang="ko" sz="13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br>
              <a:rPr lang="en-US" altLang="ko" sz="13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</a:t>
            </a:r>
            <a:r>
              <a:rPr lang="en-US" altLang="ko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인한 기본적 대화 능력 감소를 막기 위하여 추가</a:t>
            </a: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이미 </a:t>
            </a:r>
            <a:r>
              <a:rPr lang="en-US" altLang="ko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General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en-US" altLang="ko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대해 </a:t>
            </a:r>
            <a:r>
              <a:rPr lang="en-US" altLang="ko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되어 있기 때문에 많이 포함하지 않음</a:t>
            </a:r>
          </a:p>
        </p:txBody>
      </p:sp>
    </p:spTree>
    <p:extLst>
      <p:ext uri="{BB962C8B-B14F-4D97-AF65-F5344CB8AC3E}">
        <p14:creationId xmlns:p14="http://schemas.microsoft.com/office/powerpoint/2010/main" val="1842368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SFT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5" y="945825"/>
            <a:ext cx="88164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DA3E6-0EEC-F4E8-AA9A-B6A0C76C42A7}"/>
              </a:ext>
            </a:extLst>
          </p:cNvPr>
          <p:cNvSpPr txBox="1"/>
          <p:nvPr/>
        </p:nvSpPr>
        <p:spPr>
          <a:xfrm>
            <a:off x="517034" y="1733601"/>
            <a:ext cx="78830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"output": "</a:t>
            </a:r>
            <a:r>
              <a:rPr lang="ko-KR" altLang="en-US" sz="1350" dirty="0">
                <a:latin typeface="Consolas" panose="020B0609020204030204" pitchFamily="49" charset="0"/>
              </a:rPr>
              <a:t>네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저는 여행을 좋아하는데요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요즘은 아무래도 코로나 땜에 어디 돌아다니지는 못 했던 거 같고 가장 마지막으로 갔던 곳은 </a:t>
            </a:r>
            <a:r>
              <a:rPr lang="ko-KR" altLang="en-US" sz="1350" dirty="0" err="1">
                <a:latin typeface="Consolas" panose="020B0609020204030204" pitchFamily="49" charset="0"/>
              </a:rPr>
              <a:t>제주도에요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혹시 가본 여행지 </a:t>
            </a:r>
            <a:r>
              <a:rPr lang="ko-KR" altLang="en-US" sz="1350" dirty="0" err="1">
                <a:latin typeface="Consolas" panose="020B0609020204030204" pitchFamily="49" charset="0"/>
              </a:rPr>
              <a:t>있으신가요</a:t>
            </a:r>
            <a:r>
              <a:rPr lang="en-US" altLang="ko-KR" sz="1350" dirty="0">
                <a:latin typeface="Consolas" panose="020B0609020204030204" pitchFamily="49" charset="0"/>
              </a:rPr>
              <a:t>? 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AE1FA-BA8C-A928-63EC-3D8061BBEB86}"/>
              </a:ext>
            </a:extLst>
          </p:cNvPr>
          <p:cNvSpPr txBox="1"/>
          <p:nvPr/>
        </p:nvSpPr>
        <p:spPr>
          <a:xfrm>
            <a:off x="517034" y="1476218"/>
            <a:ext cx="705388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"input": "</a:t>
            </a:r>
            <a:r>
              <a:rPr lang="ko-KR" altLang="en-US" sz="1350" dirty="0">
                <a:latin typeface="Consolas" panose="020B0609020204030204" pitchFamily="49" charset="0"/>
              </a:rPr>
              <a:t>혹시 여행 좋아하세요</a:t>
            </a:r>
            <a:r>
              <a:rPr lang="en-US" altLang="ko-KR" sz="1350" dirty="0">
                <a:latin typeface="Consolas" panose="020B0609020204030204" pitchFamily="49" charset="0"/>
              </a:rPr>
              <a:t>? </a:t>
            </a:r>
            <a:r>
              <a:rPr lang="ko-KR" altLang="en-US" sz="1350" dirty="0">
                <a:latin typeface="Consolas" panose="020B0609020204030204" pitchFamily="49" charset="0"/>
              </a:rPr>
              <a:t>요즘에 어디 다녀오신 곳 </a:t>
            </a:r>
            <a:r>
              <a:rPr lang="ko-KR" altLang="en-US" sz="1350" dirty="0" err="1">
                <a:latin typeface="Consolas" panose="020B0609020204030204" pitchFamily="49" charset="0"/>
              </a:rPr>
              <a:t>있으신가요</a:t>
            </a:r>
            <a:r>
              <a:rPr lang="en-US" altLang="ko-KR" sz="1350" dirty="0">
                <a:latin typeface="Consolas" panose="020B0609020204030204" pitchFamily="49" charset="0"/>
              </a:rPr>
              <a:t>? ", </a:t>
            </a:r>
            <a:endParaRPr lang="ko-KR" altLang="en-US" sz="1350" dirty="0"/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4B8E8A7-9C83-B20C-7E70-ADB764E0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2" y="2708758"/>
            <a:ext cx="2713919" cy="2344594"/>
          </a:xfrm>
          <a:prstGeom prst="rect">
            <a:avLst/>
          </a:prstGeom>
        </p:spPr>
      </p:pic>
      <p:pic>
        <p:nvPicPr>
          <p:cNvPr id="8" name="그림 7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B70B8678-949A-4F8E-8442-73D289E6A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321" y="2701009"/>
            <a:ext cx="2582098" cy="2344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8F63AB-43F6-4CAF-B2D2-0ABD1CF83DEA}"/>
              </a:ext>
            </a:extLst>
          </p:cNvPr>
          <p:cNvSpPr txBox="1"/>
          <p:nvPr/>
        </p:nvSpPr>
        <p:spPr>
          <a:xfrm>
            <a:off x="5657419" y="3284897"/>
            <a:ext cx="332384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국립국어원 대화 데이터셋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일상 주제 대화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23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카테고리에서 균일하게 선택 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대화가 잘 이루어진 것으로 위와 같이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input, output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구성하여 </a:t>
            </a:r>
            <a:r>
              <a:rPr lang="en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instruction set 1500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생성</a:t>
            </a:r>
          </a:p>
        </p:txBody>
      </p:sp>
    </p:spTree>
    <p:extLst>
      <p:ext uri="{BB962C8B-B14F-4D97-AF65-F5344CB8AC3E}">
        <p14:creationId xmlns:p14="http://schemas.microsoft.com/office/powerpoint/2010/main" val="4163629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SFT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2B9BF-07FE-FE9E-ED77-31E3BE31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4" y="2776886"/>
            <a:ext cx="2119378" cy="2030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06D842C-2887-D702-A859-B7A7A84C51B3}"/>
              </a:ext>
            </a:extLst>
          </p:cNvPr>
          <p:cNvSpPr txBox="1">
            <a:spLocks/>
          </p:cNvSpPr>
          <p:nvPr/>
        </p:nvSpPr>
        <p:spPr>
          <a:xfrm>
            <a:off x="2997007" y="3258348"/>
            <a:ext cx="5678822" cy="6801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AIHUB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다양한 카테고리의 혐오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비난적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표현을 균일하게 선택하되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ChatGPT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적절히 대응한 것으로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선택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070DE4-76CF-BBAB-EC11-F77C812DD68B}"/>
              </a:ext>
            </a:extLst>
          </p:cNvPr>
          <p:cNvSpPr txBox="1"/>
          <p:nvPr/>
        </p:nvSpPr>
        <p:spPr>
          <a:xfrm>
            <a:off x="532051" y="1946121"/>
            <a:ext cx="7883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"output": </a:t>
            </a:r>
            <a:r>
              <a:rPr lang="en-US" altLang="ko-KR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ChatGPT</a:t>
            </a:r>
            <a:r>
              <a:rPr lang="ko-KR" altLang="en-US" sz="1350" dirty="0">
                <a:latin typeface="+mn-ea"/>
              </a:rPr>
              <a:t>의 </a:t>
            </a:r>
            <a:r>
              <a:rPr lang="en-US" altLang="ko-KR" sz="1350" dirty="0"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04CF5-270B-22C0-534C-1B763206B101}"/>
              </a:ext>
            </a:extLst>
          </p:cNvPr>
          <p:cNvSpPr txBox="1"/>
          <p:nvPr/>
        </p:nvSpPr>
        <p:spPr>
          <a:xfrm>
            <a:off x="532051" y="1711985"/>
            <a:ext cx="7053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"input": </a:t>
            </a:r>
            <a:r>
              <a:rPr lang="ko-KR" altLang="en-US" sz="1350" dirty="0"/>
              <a:t>윤리검증 데이터셋의 혐오표현</a:t>
            </a:r>
            <a:r>
              <a:rPr lang="en-US" altLang="ko-KR" sz="1350" dirty="0">
                <a:latin typeface="Consolas" panose="020B0609020204030204" pitchFamily="49" charset="0"/>
              </a:rPr>
              <a:t>, </a:t>
            </a:r>
            <a:endParaRPr lang="ko-KR" alt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4FE7B-D19A-510D-241B-A180FAEB4571}"/>
              </a:ext>
            </a:extLst>
          </p:cNvPr>
          <p:cNvSpPr txBox="1"/>
          <p:nvPr/>
        </p:nvSpPr>
        <p:spPr>
          <a:xfrm>
            <a:off x="517034" y="1464551"/>
            <a:ext cx="88164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"instruction": "</a:t>
            </a:r>
            <a:r>
              <a:rPr lang="ko-KR" altLang="en-US" sz="1350" dirty="0">
                <a:latin typeface="Consolas" panose="020B0609020204030204" pitchFamily="49" charset="0"/>
              </a:rPr>
              <a:t>혐오 표현이 포함된 발언을 하면 그렇게 하지 않도록 적절히 유도해 주세요</a:t>
            </a:r>
            <a:r>
              <a:rPr lang="en-US" altLang="ko-KR" sz="1350" dirty="0">
                <a:latin typeface="Consolas" panose="020B0609020204030204" pitchFamily="49" charset="0"/>
              </a:rPr>
              <a:t>", 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66165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ference Issue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Issue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5BFCB-40C9-4C78-49DB-06796F4F3743}"/>
              </a:ext>
            </a:extLst>
          </p:cNvPr>
          <p:cNvSpPr txBox="1"/>
          <p:nvPr/>
        </p:nvSpPr>
        <p:spPr>
          <a:xfrm>
            <a:off x="511728" y="1407467"/>
            <a:ext cx="7104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일부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대한 답변이 끊기지 않고 계속 되는 이슈가 있었음</a:t>
            </a:r>
          </a:p>
        </p:txBody>
      </p:sp>
      <p:graphicFrame>
        <p:nvGraphicFramePr>
          <p:cNvPr id="8" name="Google Shape;87;p16">
            <a:extLst>
              <a:ext uri="{FF2B5EF4-FFF2-40B4-BE49-F238E27FC236}">
                <a16:creationId xmlns:a16="http://schemas.microsoft.com/office/drawing/2014/main" id="{E5063E28-D78E-4151-734B-ECCC0A43891A}"/>
              </a:ext>
            </a:extLst>
          </p:cNvPr>
          <p:cNvGraphicFramePr/>
          <p:nvPr/>
        </p:nvGraphicFramePr>
        <p:xfrm>
          <a:off x="578840" y="2063346"/>
          <a:ext cx="7711425" cy="28645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177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287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eos</a:t>
                      </a: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token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</a:t>
                      </a: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여부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Prompt: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나 오늘 메이플스토리 깔았다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~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3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eos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token </a:t>
                      </a:r>
                      <a:r>
                        <a:rPr lang="ko-KR" altLang="en-US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설치하셨다니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정말 반갑습니다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메이플스토리는 넥슨에서 개발한 인기 온라인 롤플레잉 게임입니다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 게임은 가상 세계에서 캐릭터를 생성하고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퀘스트를 수행하고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다른 플레이어와 상호 작용할 수 있는 롤플레잉 게임입니다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시작하려면 다음 단계를 따르세요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 공식 웹사이트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(&lt;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https://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maplestory.nexon.com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/&gt;)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로 이동합니다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3.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…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반복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eos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token </a:t>
                      </a:r>
                      <a:r>
                        <a:rPr lang="ko-KR" altLang="en-US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O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다운로드하고 설치하는 데 성공하신 것을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축하드립니다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이제 게임을 시작할 준비가 되었습니다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A4E52B-E985-0D3C-082B-B9D9A067F637}"/>
              </a:ext>
            </a:extLst>
          </p:cNvPr>
          <p:cNvSpPr txBox="1"/>
          <p:nvPr/>
        </p:nvSpPr>
        <p:spPr>
          <a:xfrm>
            <a:off x="479014" y="1670215"/>
            <a:ext cx="8565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 학습 시 문장마다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endoftoken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더해 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마지막 문장 반복되는 문제 해결</a:t>
            </a:r>
          </a:p>
        </p:txBody>
      </p:sp>
    </p:spTree>
    <p:extLst>
      <p:ext uri="{BB962C8B-B14F-4D97-AF65-F5344CB8AC3E}">
        <p14:creationId xmlns:p14="http://schemas.microsoft.com/office/powerpoint/2010/main" val="2284651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ference Issue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SFT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Issue</a:t>
            </a:r>
          </a:p>
        </p:txBody>
      </p:sp>
      <p:graphicFrame>
        <p:nvGraphicFramePr>
          <p:cNvPr id="8" name="Google Shape;87;p16">
            <a:extLst>
              <a:ext uri="{FF2B5EF4-FFF2-40B4-BE49-F238E27FC236}">
                <a16:creationId xmlns:a16="http://schemas.microsoft.com/office/drawing/2014/main" id="{E5063E28-D78E-4151-734B-ECCC0A43891A}"/>
              </a:ext>
            </a:extLst>
          </p:cNvPr>
          <p:cNvGraphicFramePr/>
          <p:nvPr/>
        </p:nvGraphicFramePr>
        <p:xfrm>
          <a:off x="578840" y="1719397"/>
          <a:ext cx="7711425" cy="33674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177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287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Inference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Paramters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Prompt: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나 오늘 메이플스토리 깔았다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~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sampling </a:t>
                      </a:r>
                      <a:r>
                        <a:rPr lang="ko-KR" altLang="en-US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num_beams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temperature 0.8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다운로드하고 설치하는 데 성공하신 것을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축하드립니다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이제 게임을 시작할 준비가 되었습니다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sampling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num_beams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temperature 1.0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설치하셨다니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정말 반갑습니다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메이플스토리는 넥슨에서 개발한 인기 온라인 게임으로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다양한 캐릭터와 몬스터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퀘스트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던전 등을 만나볼 수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게임을 시작하려면 먼저 게임을 다운로드하여 설치해야 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설치하려면 다음 단계를 따르세요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공식 웹사이트로 이동합니다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 &lt;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https://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maplestory.nexon.com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/&gt;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3.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다운로드가 완료될 때까지 기다립니다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4.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다운로드가 완료되면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열기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클릭하여 게임을 설치합니다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5.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설치가 완료되면 게임을 시작할 수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재미있게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즐기시길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바라며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궁금한 점이 있거나 도움이 필요하면 언제든지 문의해 주세요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33715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A4E52B-E985-0D3C-082B-B9D9A067F637}"/>
              </a:ext>
            </a:extLst>
          </p:cNvPr>
          <p:cNvSpPr txBox="1"/>
          <p:nvPr/>
        </p:nvSpPr>
        <p:spPr>
          <a:xfrm>
            <a:off x="494950" y="1424245"/>
            <a:ext cx="8154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Beam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수와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temerature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조정하여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list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 나열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Quality</a:t>
            </a:r>
            <a:r>
              <a:rPr lang="ko-KR" altLang="en-US" sz="1400" b="1" dirty="0" err="1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증가시킴</a:t>
            </a:r>
          </a:p>
        </p:txBody>
      </p:sp>
    </p:spTree>
    <p:extLst>
      <p:ext uri="{BB962C8B-B14F-4D97-AF65-F5344CB8AC3E}">
        <p14:creationId xmlns:p14="http://schemas.microsoft.com/office/powerpoint/2010/main" val="214580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소개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75" y="4700175"/>
            <a:ext cx="1192600" cy="3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700" y="1003693"/>
            <a:ext cx="1192600" cy="1448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30F179-F801-5956-F96F-CE43F81DC337}"/>
              </a:ext>
            </a:extLst>
          </p:cNvPr>
          <p:cNvGrpSpPr/>
          <p:nvPr/>
        </p:nvGrpSpPr>
        <p:grpSpPr>
          <a:xfrm>
            <a:off x="585372" y="2542003"/>
            <a:ext cx="7973256" cy="2127395"/>
            <a:chOff x="682570" y="2542003"/>
            <a:chExt cx="7973256" cy="2127395"/>
          </a:xfrm>
        </p:grpSpPr>
        <p:sp>
          <p:nvSpPr>
            <p:cNvPr id="120" name="Google Shape;120;p20"/>
            <p:cNvSpPr txBox="1"/>
            <p:nvPr/>
          </p:nvSpPr>
          <p:spPr>
            <a:xfrm>
              <a:off x="7046626" y="3808794"/>
              <a:ext cx="16092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박성완</a:t>
              </a:r>
              <a:endParaRPr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9" name="Google Shape;129;p20"/>
            <p:cNvSpPr txBox="1"/>
            <p:nvPr/>
          </p:nvSpPr>
          <p:spPr>
            <a:xfrm>
              <a:off x="7037710" y="4300096"/>
              <a:ext cx="1609200" cy="3693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Step3. </a:t>
              </a:r>
              <a:r>
                <a:rPr lang="en-US" sz="12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강화학습</a:t>
              </a:r>
              <a:r>
                <a:rPr 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" name="그림 1" descr="인간의 얼굴, 사람, 인물사진, 의류이(가) 표시된 사진&#10;&#10;자동 생성된 설명">
              <a:extLst>
                <a:ext uri="{FF2B5EF4-FFF2-40B4-BE49-F238E27FC236}">
                  <a16:creationId xmlns:a16="http://schemas.microsoft.com/office/drawing/2014/main" id="{CEC4EB91-65E5-AA70-A561-F44CF1AD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537" y="2573144"/>
              <a:ext cx="1009377" cy="129777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E08CDA-D800-7F21-8972-79BCBD66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8468" y="2581758"/>
              <a:ext cx="1009377" cy="12977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52360A-7C85-BE1E-9035-3A4B5293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9533" y="2542003"/>
              <a:ext cx="1009377" cy="134298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B0235C-9315-7BDE-D852-A2F2ADA01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686" b="11925"/>
            <a:stretch/>
          </p:blipFill>
          <p:spPr>
            <a:xfrm>
              <a:off x="5395705" y="2594885"/>
              <a:ext cx="1095234" cy="1286916"/>
            </a:xfrm>
            <a:prstGeom prst="rect">
              <a:avLst/>
            </a:prstGeom>
          </p:spPr>
        </p:pic>
        <p:sp>
          <p:nvSpPr>
            <p:cNvPr id="7" name="Google Shape;129;p20">
              <a:extLst>
                <a:ext uri="{FF2B5EF4-FFF2-40B4-BE49-F238E27FC236}">
                  <a16:creationId xmlns:a16="http://schemas.microsoft.com/office/drawing/2014/main" id="{8B7A89D2-7042-B8C8-A0AD-7D6337E7BC21}"/>
                </a:ext>
              </a:extLst>
            </p:cNvPr>
            <p:cNvSpPr txBox="1"/>
            <p:nvPr/>
          </p:nvSpPr>
          <p:spPr>
            <a:xfrm>
              <a:off x="3024431" y="4292144"/>
              <a:ext cx="1889404" cy="3693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Step1. SFT Fine-tuning</a:t>
              </a:r>
              <a:endParaRPr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129;p20">
              <a:extLst>
                <a:ext uri="{FF2B5EF4-FFF2-40B4-BE49-F238E27FC236}">
                  <a16:creationId xmlns:a16="http://schemas.microsoft.com/office/drawing/2014/main" id="{419946C7-6CC3-3E1E-C4B6-F47E467CD5CD}"/>
                </a:ext>
              </a:extLst>
            </p:cNvPr>
            <p:cNvSpPr txBox="1"/>
            <p:nvPr/>
          </p:nvSpPr>
          <p:spPr>
            <a:xfrm>
              <a:off x="682570" y="4297398"/>
              <a:ext cx="2222018" cy="3693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Self-Instruct </a:t>
              </a:r>
              <a:r>
                <a:rPr lang="en-US" sz="12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</a:t>
              </a:r>
              <a:r>
                <a:rPr 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sz="12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데이터셋</a:t>
              </a:r>
              <a:r>
                <a:rPr 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sz="12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총괄</a:t>
              </a:r>
              <a:endParaRPr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Google Shape;129;p20">
              <a:extLst>
                <a:ext uri="{FF2B5EF4-FFF2-40B4-BE49-F238E27FC236}">
                  <a16:creationId xmlns:a16="http://schemas.microsoft.com/office/drawing/2014/main" id="{95B1CDD4-7C15-1029-8685-612B385D828A}"/>
                </a:ext>
              </a:extLst>
            </p:cNvPr>
            <p:cNvSpPr txBox="1"/>
            <p:nvPr/>
          </p:nvSpPr>
          <p:spPr>
            <a:xfrm>
              <a:off x="5031070" y="4292144"/>
              <a:ext cx="1889405" cy="3693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Step2. Reward </a:t>
              </a:r>
              <a:r>
                <a:rPr lang="en-US" sz="12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</a:t>
              </a:r>
              <a:r>
                <a:rPr lang="en-US" sz="12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sz="12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</a:t>
              </a:r>
              <a:endParaRPr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120;p20">
              <a:extLst>
                <a:ext uri="{FF2B5EF4-FFF2-40B4-BE49-F238E27FC236}">
                  <a16:creationId xmlns:a16="http://schemas.microsoft.com/office/drawing/2014/main" id="{272AD639-7F6A-551E-3CFC-9C7E4E067679}"/>
                </a:ext>
              </a:extLst>
            </p:cNvPr>
            <p:cNvSpPr txBox="1"/>
            <p:nvPr/>
          </p:nvSpPr>
          <p:spPr>
            <a:xfrm>
              <a:off x="1048479" y="3808794"/>
              <a:ext cx="16092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ore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허유민</a:t>
              </a:r>
              <a:endParaRPr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Google Shape;120;p20">
              <a:extLst>
                <a:ext uri="{FF2B5EF4-FFF2-40B4-BE49-F238E27FC236}">
                  <a16:creationId xmlns:a16="http://schemas.microsoft.com/office/drawing/2014/main" id="{72E9B0E8-A351-95E8-06FD-59D2B7742BC1}"/>
                </a:ext>
              </a:extLst>
            </p:cNvPr>
            <p:cNvSpPr txBox="1"/>
            <p:nvPr/>
          </p:nvSpPr>
          <p:spPr>
            <a:xfrm>
              <a:off x="3208557" y="3808794"/>
              <a:ext cx="16092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송현빈</a:t>
              </a:r>
              <a:endParaRPr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Google Shape;120;p20">
              <a:extLst>
                <a:ext uri="{FF2B5EF4-FFF2-40B4-BE49-F238E27FC236}">
                  <a16:creationId xmlns:a16="http://schemas.microsoft.com/office/drawing/2014/main" id="{EE83905A-A9EB-5551-6EF6-E91D55842D7E}"/>
                </a:ext>
              </a:extLst>
            </p:cNvPr>
            <p:cNvSpPr txBox="1"/>
            <p:nvPr/>
          </p:nvSpPr>
          <p:spPr>
            <a:xfrm>
              <a:off x="5173036" y="3819680"/>
              <a:ext cx="16092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ore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홍여원</a:t>
              </a:r>
              <a:endParaRPr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80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Inference Issue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SFT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Issue</a:t>
            </a:r>
          </a:p>
        </p:txBody>
      </p:sp>
      <p:graphicFrame>
        <p:nvGraphicFramePr>
          <p:cNvPr id="2" name="표 18">
            <a:extLst>
              <a:ext uri="{FF2B5EF4-FFF2-40B4-BE49-F238E27FC236}">
                <a16:creationId xmlns:a16="http://schemas.microsoft.com/office/drawing/2014/main" id="{F367E190-E9C5-B0D9-EC07-860C2FD8B2A6}"/>
              </a:ext>
            </a:extLst>
          </p:cNvPr>
          <p:cNvGraphicFramePr>
            <a:graphicFrameLocks noGrp="1"/>
          </p:cNvGraphicFramePr>
          <p:nvPr/>
        </p:nvGraphicFramePr>
        <p:xfrm>
          <a:off x="500645" y="1655866"/>
          <a:ext cx="2903195" cy="1219200"/>
        </p:xfrm>
        <a:graphic>
          <a:graphicData uri="http://schemas.openxmlformats.org/drawingml/2006/table">
            <a:tbl>
              <a:tblPr firstRow="1" bandRow="1"/>
              <a:tblGrid>
                <a:gridCol w="1317540">
                  <a:extLst>
                    <a:ext uri="{9D8B030D-6E8A-4147-A177-3AD203B41FA5}">
                      <a16:colId xmlns:a16="http://schemas.microsoft.com/office/drawing/2014/main" val="2250175114"/>
                    </a:ext>
                  </a:extLst>
                </a:gridCol>
                <a:gridCol w="1585655">
                  <a:extLst>
                    <a:ext uri="{9D8B030D-6E8A-4147-A177-3AD203B41FA5}">
                      <a16:colId xmlns:a16="http://schemas.microsoft.com/office/drawing/2014/main" val="3022547392"/>
                    </a:ext>
                  </a:extLst>
                </a:gridCol>
              </a:tblGrid>
              <a:tr h="1892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기존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파라미터 업데이트가 필요 없는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Reference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모델을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CPU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에 올려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309239"/>
                  </a:ext>
                </a:extLst>
              </a:tr>
              <a:tr h="141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eos</a:t>
                      </a:r>
                      <a:r>
                        <a:rPr lang="ko-Kore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ore-KR" sz="1400" b="1" dirty="0">
                          <a:latin typeface="나눔고딕" pitchFamily="2" charset="-127"/>
                          <a:ea typeface="나눔고딕" pitchFamily="2" charset="-127"/>
                        </a:rPr>
                        <a:t>t</a:t>
                      </a: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oken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적용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X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93357"/>
                  </a:ext>
                </a:extLst>
              </a:tr>
              <a:tr h="288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num_beams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12402"/>
                  </a:ext>
                </a:extLst>
              </a:tr>
              <a:tr h="195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temperature</a:t>
                      </a:r>
                      <a:endParaRPr lang="ko-KR" altLang="en-US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0.8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927182"/>
                  </a:ext>
                </a:extLst>
              </a:tr>
            </a:tbl>
          </a:graphicData>
        </a:graphic>
      </p:graphicFrame>
      <p:graphicFrame>
        <p:nvGraphicFramePr>
          <p:cNvPr id="3" name="표 18">
            <a:extLst>
              <a:ext uri="{FF2B5EF4-FFF2-40B4-BE49-F238E27FC236}">
                <a16:creationId xmlns:a16="http://schemas.microsoft.com/office/drawing/2014/main" id="{C01D4A92-B3E0-C2A4-5552-12CE9C38B5B9}"/>
              </a:ext>
            </a:extLst>
          </p:cNvPr>
          <p:cNvGraphicFramePr>
            <a:graphicFrameLocks noGrp="1"/>
          </p:cNvGraphicFramePr>
          <p:nvPr/>
        </p:nvGraphicFramePr>
        <p:xfrm>
          <a:off x="4979182" y="1648858"/>
          <a:ext cx="2903195" cy="1219200"/>
        </p:xfrm>
        <a:graphic>
          <a:graphicData uri="http://schemas.openxmlformats.org/drawingml/2006/table">
            <a:tbl>
              <a:tblPr firstRow="1" bandRow="1"/>
              <a:tblGrid>
                <a:gridCol w="1295700">
                  <a:extLst>
                    <a:ext uri="{9D8B030D-6E8A-4147-A177-3AD203B41FA5}">
                      <a16:colId xmlns:a16="http://schemas.microsoft.com/office/drawing/2014/main" val="2250175114"/>
                    </a:ext>
                  </a:extLst>
                </a:gridCol>
                <a:gridCol w="1607495">
                  <a:extLst>
                    <a:ext uri="{9D8B030D-6E8A-4147-A177-3AD203B41FA5}">
                      <a16:colId xmlns:a16="http://schemas.microsoft.com/office/drawing/2014/main" val="3022547392"/>
                    </a:ext>
                  </a:extLst>
                </a:gridCol>
              </a:tblGrid>
              <a:tr h="1892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변경 후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파라미터 업데이트가 필요 없는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Reference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모델을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CPU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에 올려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309239"/>
                  </a:ext>
                </a:extLst>
              </a:tr>
              <a:tr h="141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eos</a:t>
                      </a:r>
                      <a:r>
                        <a:rPr lang="ko-Kore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ore-KR" sz="1400" b="1" dirty="0">
                          <a:latin typeface="나눔고딕" pitchFamily="2" charset="-127"/>
                          <a:ea typeface="나눔고딕" pitchFamily="2" charset="-127"/>
                        </a:rPr>
                        <a:t>t</a:t>
                      </a: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oken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적용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O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93357"/>
                  </a:ext>
                </a:extLst>
              </a:tr>
              <a:tr h="288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num_beams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12402"/>
                  </a:ext>
                </a:extLst>
              </a:tr>
              <a:tr h="195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temperature</a:t>
                      </a:r>
                      <a:endParaRPr lang="ko-KR" altLang="en-US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927182"/>
                  </a:ext>
                </a:extLst>
              </a:tr>
            </a:tbl>
          </a:graphicData>
        </a:graphic>
      </p:graphicFrame>
      <p:sp>
        <p:nvSpPr>
          <p:cNvPr id="4" name="화살표: 아래쪽 5">
            <a:extLst>
              <a:ext uri="{FF2B5EF4-FFF2-40B4-BE49-F238E27FC236}">
                <a16:creationId xmlns:a16="http://schemas.microsoft.com/office/drawing/2014/main" id="{A9AE6D46-5046-ADF6-53F0-3F6BC69DD6CC}"/>
              </a:ext>
            </a:extLst>
          </p:cNvPr>
          <p:cNvSpPr/>
          <p:nvPr/>
        </p:nvSpPr>
        <p:spPr>
          <a:xfrm rot="16200000">
            <a:off x="4037132" y="1984831"/>
            <a:ext cx="363474" cy="54725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F9EDA-9516-7ACC-3A5B-25C0EB266477}"/>
              </a:ext>
            </a:extLst>
          </p:cNvPr>
          <p:cNvSpPr txBox="1"/>
          <p:nvPr/>
        </p:nvSpPr>
        <p:spPr>
          <a:xfrm>
            <a:off x="318177" y="3098296"/>
            <a:ext cx="866727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eos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token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만을 적용하였을 때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마지막 문장이 반복되는 경우가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25/200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10/200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parameter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들도 변경해주었을 때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1/200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Response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마지막 문장 반복을 막기 위하여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eos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token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적용과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parameter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수정 모두가 필요함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376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;p23">
            <a:extLst>
              <a:ext uri="{FF2B5EF4-FFF2-40B4-BE49-F238E27FC236}">
                <a16:creationId xmlns:a16="http://schemas.microsoft.com/office/drawing/2014/main" id="{2744CA57-E2A8-33F3-BADA-6BB849E27749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SFT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Issue</a:t>
            </a: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DB1E3993-0C7B-B1F9-3FC0-75AE6BC7B145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Weight Issue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4F0510-B7F6-397E-8B9F-53F344216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6" y="4190667"/>
            <a:ext cx="7145481" cy="751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DA1E7-81BF-54CA-94DA-AD3F4E6CDC97}"/>
              </a:ext>
            </a:extLst>
          </p:cNvPr>
          <p:cNvSpPr txBox="1"/>
          <p:nvPr/>
        </p:nvSpPr>
        <p:spPr>
          <a:xfrm>
            <a:off x="312725" y="2636990"/>
            <a:ext cx="2792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KULLM code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상의 문제점을 발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견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DBBC-2FDF-0115-FF27-CCF1A72B0F07}"/>
              </a:ext>
            </a:extLst>
          </p:cNvPr>
          <p:cNvSpPr txBox="1"/>
          <p:nvPr/>
        </p:nvSpPr>
        <p:spPr>
          <a:xfrm>
            <a:off x="312725" y="149552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학습 과정 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中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 별도의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error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가 발생하지 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않았는데도 </a:t>
            </a:r>
            <a:endParaRPr lang="en-US" altLang="ko-KR" sz="1400" dirty="0">
              <a:solidFill>
                <a:srgbClr val="1D1C1D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l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ora weight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의 크기가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1kb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미만인 문제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점 존재 </a:t>
            </a:r>
            <a:endParaRPr lang="en-US" altLang="ko-KR" sz="1400" dirty="0">
              <a:solidFill>
                <a:srgbClr val="1D1C1D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F26559-13F7-7DD4-48C4-A839FA841D10}"/>
              </a:ext>
            </a:extLst>
          </p:cNvPr>
          <p:cNvSpPr txBox="1"/>
          <p:nvPr/>
        </p:nvSpPr>
        <p:spPr>
          <a:xfrm>
            <a:off x="376900" y="358280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finetuning code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에서 아래 사진에 나와있는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code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를 주석 처리   하지 않으면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parameter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가 손실되는 문제가 발생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이 내용을 수정하여 다시 학습을 진행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77B5298-0B66-7D2C-9610-CF00272C7FE5}"/>
              </a:ext>
            </a:extLst>
          </p:cNvPr>
          <p:cNvSpPr/>
          <p:nvPr/>
        </p:nvSpPr>
        <p:spPr>
          <a:xfrm>
            <a:off x="504097" y="2090748"/>
            <a:ext cx="352090" cy="454448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6BC13F0-19E2-81FF-762C-78CFFBDBF2E3}"/>
              </a:ext>
            </a:extLst>
          </p:cNvPr>
          <p:cNvSpPr/>
          <p:nvPr/>
        </p:nvSpPr>
        <p:spPr>
          <a:xfrm>
            <a:off x="504097" y="3036561"/>
            <a:ext cx="352090" cy="454448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06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;p23">
            <a:extLst>
              <a:ext uri="{FF2B5EF4-FFF2-40B4-BE49-F238E27FC236}">
                <a16:creationId xmlns:a16="http://schemas.microsoft.com/office/drawing/2014/main" id="{2744CA57-E2A8-33F3-BADA-6BB849E27749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SFT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Issue</a:t>
            </a: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DB1E3993-0C7B-B1F9-3FC0-75AE6BC7B145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Weight Issue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9042AF31-121C-F8D0-D1A4-83EAC528C279}"/>
              </a:ext>
            </a:extLst>
          </p:cNvPr>
          <p:cNvGraphicFramePr/>
          <p:nvPr/>
        </p:nvGraphicFramePr>
        <p:xfrm>
          <a:off x="227774" y="2241395"/>
          <a:ext cx="4388831" cy="2525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B795CCCD-E798-22A1-9827-29E746208122}"/>
              </a:ext>
            </a:extLst>
          </p:cNvPr>
          <p:cNvGraphicFramePr/>
          <p:nvPr/>
        </p:nvGraphicFramePr>
        <p:xfrm>
          <a:off x="4516246" y="2241395"/>
          <a:ext cx="4388831" cy="2525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1924942-71B9-F171-BFC3-46428DBD67E2}"/>
              </a:ext>
            </a:extLst>
          </p:cNvPr>
          <p:cNvSpPr txBox="1"/>
          <p:nvPr/>
        </p:nvSpPr>
        <p:spPr>
          <a:xfrm>
            <a:off x="1656593" y="1849760"/>
            <a:ext cx="1531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능력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DDCC9-B71B-4499-52FD-33E494849CF2}"/>
              </a:ext>
            </a:extLst>
          </p:cNvPr>
          <p:cNvSpPr txBox="1"/>
          <p:nvPr/>
        </p:nvSpPr>
        <p:spPr>
          <a:xfrm>
            <a:off x="5749601" y="1849760"/>
            <a:ext cx="1922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능력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0922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SFT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47F1B-22D7-9590-878B-CE17D02268DA}"/>
              </a:ext>
            </a:extLst>
          </p:cNvPr>
          <p:cNvSpPr txBox="1"/>
          <p:nvPr/>
        </p:nvSpPr>
        <p:spPr>
          <a:xfrm>
            <a:off x="227774" y="1509576"/>
            <a:ext cx="77166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G-Eval: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일상대화 능력과 혐오표현 대처 능력을 각각 평가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Benchmark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통상적인 모델 성능을 평가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6D634-C0CF-15A7-45E1-7488CD434A17}"/>
              </a:ext>
            </a:extLst>
          </p:cNvPr>
          <p:cNvSpPr txBox="1"/>
          <p:nvPr/>
        </p:nvSpPr>
        <p:spPr>
          <a:xfrm>
            <a:off x="809537" y="1849573"/>
            <a:ext cx="5901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120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4749A-BE84-4710-292F-EA6D46A26AF4}"/>
              </a:ext>
            </a:extLst>
          </p:cNvPr>
          <p:cNvSpPr txBox="1"/>
          <p:nvPr/>
        </p:nvSpPr>
        <p:spPr>
          <a:xfrm>
            <a:off x="834704" y="4601279"/>
            <a:ext cx="5901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KoBEST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데이터셋을 이용하여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F1 Score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산출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975B3978-03FC-2CE6-9ECE-9439A59AC15B}"/>
              </a:ext>
            </a:extLst>
          </p:cNvPr>
          <p:cNvGraphicFramePr>
            <a:graphicFrameLocks noGrp="1"/>
          </p:cNvGraphicFramePr>
          <p:nvPr/>
        </p:nvGraphicFramePr>
        <p:xfrm>
          <a:off x="834704" y="2931314"/>
          <a:ext cx="5901657" cy="1364026"/>
        </p:xfrm>
        <a:graphic>
          <a:graphicData uri="http://schemas.openxmlformats.org/drawingml/2006/table">
            <a:tbl>
              <a:tblPr firstRow="1" bandRow="1"/>
              <a:tblGrid>
                <a:gridCol w="1967219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967219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  <a:gridCol w="1967219">
                  <a:extLst>
                    <a:ext uri="{9D8B030D-6E8A-4147-A177-3AD203B41FA5}">
                      <a16:colId xmlns:a16="http://schemas.microsoft.com/office/drawing/2014/main" val="2759322161"/>
                    </a:ext>
                  </a:extLst>
                </a:gridCol>
              </a:tblGrid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기존 </a:t>
                      </a:r>
                      <a:r>
                        <a:rPr lang="en-US" altLang="ko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G-Eval </a:t>
                      </a:r>
                      <a:r>
                        <a:rPr lang="ko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평가 항목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일상대화 능력 평가 항목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혐오 표현 대처 능력 평가 항목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10669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흥미롭기 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(1 - 3)</a:t>
                      </a:r>
                    </a:p>
                    <a:p>
                      <a:pPr algn="ctr"/>
                      <a:r>
                        <a:rPr lang="en" altLang="ko-Kore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Instruction 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 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(0 - 1)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(0 – 1)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(1 - 3)</a:t>
                      </a:r>
                      <a:b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– 3)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친근함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무해함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462BB1D-3535-1EBE-55EB-F445456BAC8A}"/>
              </a:ext>
            </a:extLst>
          </p:cNvPr>
          <p:cNvSpPr txBox="1"/>
          <p:nvPr/>
        </p:nvSpPr>
        <p:spPr>
          <a:xfrm>
            <a:off x="809538" y="2406316"/>
            <a:ext cx="6799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일상 주제 대화 능력과 혐오 표현 대처 능력 증진을 위한 </a:t>
            </a:r>
            <a:r>
              <a:rPr lang="en" altLang="ko-Kore-KR" sz="1400" dirty="0">
                <a:latin typeface="NanumGothic" pitchFamily="2" charset="-127"/>
                <a:ea typeface="NanumGothic" pitchFamily="2" charset="-127"/>
              </a:rPr>
              <a:t>Instruction Tuning</a:t>
            </a: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이었으므로 </a:t>
            </a:r>
            <a:r>
              <a:rPr lang="en-US" altLang="ko-KR" sz="1400" dirty="0">
                <a:latin typeface="NanumGothic" pitchFamily="2" charset="-127"/>
                <a:ea typeface="NanumGothic" pitchFamily="2" charset="-127"/>
              </a:rPr>
              <a:t/>
            </a:r>
            <a:br>
              <a:rPr lang="en-US" altLang="ko-KR" sz="14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400" dirty="0">
                <a:latin typeface="NanumGothic" pitchFamily="2" charset="-127"/>
                <a:ea typeface="NanumGothic" pitchFamily="2" charset="-127"/>
              </a:rPr>
              <a:t>  </a:t>
            </a: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평가항목도 이에 맞게 수정함 </a:t>
            </a:r>
          </a:p>
        </p:txBody>
      </p:sp>
    </p:spTree>
    <p:extLst>
      <p:ext uri="{BB962C8B-B14F-4D97-AF65-F5344CB8AC3E}">
        <p14:creationId xmlns:p14="http://schemas.microsoft.com/office/powerpoint/2010/main" val="234360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ore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Benchmark)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SFT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5BFCB-40C9-4C78-49DB-06796F4F3743}"/>
              </a:ext>
            </a:extLst>
          </p:cNvPr>
          <p:cNvSpPr txBox="1"/>
          <p:nvPr/>
        </p:nvSpPr>
        <p:spPr>
          <a:xfrm>
            <a:off x="494346" y="1460649"/>
            <a:ext cx="7104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Commonsense &amp; Inference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능력과 관련된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KoBEST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中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HellaSwag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50130-E41D-F710-EA09-D03D80564B47}"/>
              </a:ext>
            </a:extLst>
          </p:cNvPr>
          <p:cNvSpPr txBox="1"/>
          <p:nvPr/>
        </p:nvSpPr>
        <p:spPr>
          <a:xfrm>
            <a:off x="526398" y="1916641"/>
            <a:ext cx="38107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EleutherAI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polyglot-ko-12.8b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nlpai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-lab/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-polyglot-12.8b-v2,</a:t>
            </a:r>
          </a:p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nlpai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-lab/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-polyglot-12.8b-v2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endParaRPr lang="ko-KR" altLang="en-US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왼쪽 중괄호 7">
            <a:extLst>
              <a:ext uri="{FF2B5EF4-FFF2-40B4-BE49-F238E27FC236}">
                <a16:creationId xmlns:a16="http://schemas.microsoft.com/office/drawing/2014/main" id="{4BA6EB9B-65AD-6C7F-306D-0F78A051BDC9}"/>
              </a:ext>
            </a:extLst>
          </p:cNvPr>
          <p:cNvSpPr/>
          <p:nvPr/>
        </p:nvSpPr>
        <p:spPr>
          <a:xfrm flipH="1">
            <a:off x="4328719" y="1932235"/>
            <a:ext cx="216818" cy="698438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1640042-D047-1966-13BE-50C2A87D7151}"/>
              </a:ext>
            </a:extLst>
          </p:cNvPr>
          <p:cNvGraphicFramePr/>
          <p:nvPr/>
        </p:nvGraphicFramePr>
        <p:xfrm>
          <a:off x="299757" y="2805545"/>
          <a:ext cx="483139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표 15">
            <a:extLst>
              <a:ext uri="{FF2B5EF4-FFF2-40B4-BE49-F238E27FC236}">
                <a16:creationId xmlns:a16="http://schemas.microsoft.com/office/drawing/2014/main" id="{D1B943E8-35BB-A4AA-998B-409AB44D5A9F}"/>
              </a:ext>
            </a:extLst>
          </p:cNvPr>
          <p:cNvGraphicFramePr>
            <a:graphicFrameLocks noGrp="1"/>
          </p:cNvGraphicFramePr>
          <p:nvPr/>
        </p:nvGraphicFramePr>
        <p:xfrm>
          <a:off x="5234730" y="3190355"/>
          <a:ext cx="3707968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265">
                  <a:extLst>
                    <a:ext uri="{9D8B030D-6E8A-4147-A177-3AD203B41FA5}">
                      <a16:colId xmlns:a16="http://schemas.microsoft.com/office/drawing/2014/main" val="3800071271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1061056279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3758535529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23577762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862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Polyglot-ko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0.483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525607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KULLM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0.441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0.475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16651201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SFT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0.452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0.471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987824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E25171C-FDD1-4F6B-73DF-735565061160}"/>
              </a:ext>
            </a:extLst>
          </p:cNvPr>
          <p:cNvSpPr txBox="1"/>
          <p:nvPr/>
        </p:nvSpPr>
        <p:spPr>
          <a:xfrm>
            <a:off x="4618954" y="2126201"/>
            <a:ext cx="395706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 모델의 </a:t>
            </a: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shot, 5 shot, 10 shot 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결과를 비교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870E4-DB1A-86D9-1C57-0AD1B21AE2A3}"/>
              </a:ext>
            </a:extLst>
          </p:cNvPr>
          <p:cNvSpPr txBox="1"/>
          <p:nvPr/>
        </p:nvSpPr>
        <p:spPr>
          <a:xfrm>
            <a:off x="1366632" y="2820298"/>
            <a:ext cx="2697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ore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결과 </a:t>
            </a:r>
            <a:r>
              <a:rPr lang="en-US" altLang="ko-Kore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(F1 Score)</a:t>
            </a:r>
            <a:r>
              <a:rPr lang="ko-Kore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5359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Reward Model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예시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Google Shape;87;p16">
            <a:extLst>
              <a:ext uri="{FF2B5EF4-FFF2-40B4-BE49-F238E27FC236}">
                <a16:creationId xmlns:a16="http://schemas.microsoft.com/office/drawing/2014/main" id="{CF11B044-B489-0A10-5FE6-1CCFFD04112D}"/>
              </a:ext>
            </a:extLst>
          </p:cNvPr>
          <p:cNvGraphicFramePr/>
          <p:nvPr/>
        </p:nvGraphicFramePr>
        <p:xfrm>
          <a:off x="376900" y="1463461"/>
          <a:ext cx="7552097" cy="11082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20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5555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  <a:gridCol w="2755573">
                  <a:extLst>
                    <a:ext uri="{9D8B030D-6E8A-4147-A177-3AD203B41FA5}">
                      <a16:colId xmlns:a16="http://schemas.microsoft.com/office/drawing/2014/main" val="295063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prompt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chosen </a:t>
                      </a:r>
                      <a:r>
                        <a:rPr lang="en-US" altLang="ko-KR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response</a:t>
                      </a:r>
                      <a:endParaRPr sz="12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rejected response</a:t>
                      </a:r>
                      <a:endParaRPr sz="12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spc="-50" baseline="0" dirty="0">
                          <a:latin typeface="NanumGothic" pitchFamily="2" charset="-127"/>
                          <a:ea typeface="NanumGothic" pitchFamily="2" charset="-127"/>
                        </a:rPr>
                        <a:t>너는 여행 가본 곳 중에서 제일 좋았던 곳이 어디야</a:t>
                      </a:r>
                      <a:r>
                        <a:rPr lang="en-US" altLang="ko-KR" sz="1100" b="0" spc="-50" baseline="0" dirty="0">
                          <a:latin typeface="NanumGothic" pitchFamily="2" charset="-127"/>
                          <a:ea typeface="NanumGothic" pitchFamily="2" charset="-127"/>
                        </a:rPr>
                        <a:t>?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cap="none" dirty="0">
                          <a:solidFill>
                            <a:srgbClr val="0000FF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가장 좋았던 여행지는 두 곳입니다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FF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 </a:t>
                      </a:r>
                    </a:p>
                    <a:p>
                      <a:pPr algn="ctr"/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하와이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Oahu and Maui) </a:t>
                      </a:r>
                    </a:p>
                    <a:p>
                      <a:pPr algn="ctr"/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터키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Antalya and Aydin)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저는 여행을 즐기지 않습니다</a:t>
                      </a:r>
                      <a:r>
                        <a:rPr lang="en-US" altLang="ko-KR" sz="11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그래서 제가 여행한 경험 중 가장 좋은 곳이 무엇인지 알려드릴 수 없습니다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하지만 다른 사람들이 추천한 곳들 중 마음에 드는 곳이 있을 수도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A8743A4-5437-7D65-982A-DD4E20BD1338}"/>
              </a:ext>
            </a:extLst>
          </p:cNvPr>
          <p:cNvSpPr txBox="1">
            <a:spLocks/>
          </p:cNvSpPr>
          <p:nvPr/>
        </p:nvSpPr>
        <p:spPr>
          <a:xfrm>
            <a:off x="227775" y="3391506"/>
            <a:ext cx="8192168" cy="143697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학습에 사용한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5000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SFT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학습에 사용한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+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Evol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Instruction Set +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한국어 번역 데이터셋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algn="l"/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생성 방법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대하여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자체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GPT-4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생성한 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chosen/rejected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EA19275-7251-7E12-9D40-9F08F376EBED}"/>
              </a:ext>
            </a:extLst>
          </p:cNvPr>
          <p:cNvSpPr txBox="1">
            <a:spLocks/>
          </p:cNvSpPr>
          <p:nvPr/>
        </p:nvSpPr>
        <p:spPr>
          <a:xfrm>
            <a:off x="227775" y="2605619"/>
            <a:ext cx="8192168" cy="27305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실제로는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(prompt, chosen response)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(prompt, rejected response)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모델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들어감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73955-5B77-EE7F-48CB-EAA898096DDC}"/>
              </a:ext>
            </a:extLst>
          </p:cNvPr>
          <p:cNvSpPr txBox="1"/>
          <p:nvPr/>
        </p:nvSpPr>
        <p:spPr>
          <a:xfrm>
            <a:off x="227775" y="2932149"/>
            <a:ext cx="457200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구축 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421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Reward Model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</a:t>
            </a:r>
            <a:r>
              <a:rPr lang="ko-KR" altLang="en-US" sz="1800" b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선호도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970BD82-BB45-0D71-4F8C-DAA6BE7FA112}"/>
              </a:ext>
            </a:extLst>
          </p:cNvPr>
          <p:cNvSpPr txBox="1">
            <a:spLocks/>
          </p:cNvSpPr>
          <p:nvPr/>
        </p:nvSpPr>
        <p:spPr>
          <a:xfrm>
            <a:off x="376899" y="1474393"/>
            <a:ext cx="8667276" cy="68282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OpenAI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InstructGPT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사람이 직접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라벨링했으나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일관된 평가와 시간 단축을 위해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GPT-4 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기반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G-</a:t>
            </a:r>
            <a:r>
              <a:rPr lang="en-US" altLang="ko-KR" sz="1400" b="1" dirty="0" err="1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Eval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</a:t>
            </a:r>
            <a:endParaRPr lang="en-US" altLang="ko-KR" sz="1400" b="1" dirty="0">
              <a:solidFill>
                <a:srgbClr val="0000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생성한 두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G-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Eval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6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 항목의 평가 점수 합이 큰 응답을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 response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결정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47131" y="2306808"/>
            <a:ext cx="8046094" cy="2643038"/>
            <a:chOff x="747131" y="2306808"/>
            <a:chExt cx="8046094" cy="264303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47131" y="2306808"/>
              <a:ext cx="8046094" cy="2633899"/>
            </a:xfrm>
            <a:prstGeom prst="roundRect">
              <a:avLst>
                <a:gd name="adj" fmla="val 398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F874C43-233C-AD1D-DB5D-E5F5B05FA855}"/>
                </a:ext>
              </a:extLst>
            </p:cNvPr>
            <p:cNvGrpSpPr/>
            <p:nvPr/>
          </p:nvGrpSpPr>
          <p:grpSpPr>
            <a:xfrm>
              <a:off x="836641" y="2318356"/>
              <a:ext cx="7843994" cy="2631490"/>
              <a:chOff x="376899" y="2750166"/>
              <a:chExt cx="7843994" cy="26314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733596-C3CE-8E8C-18D7-55A05043BC91}"/>
                  </a:ext>
                </a:extLst>
              </p:cNvPr>
              <p:cNvSpPr txBox="1"/>
              <p:nvPr/>
            </p:nvSpPr>
            <p:spPr>
              <a:xfrm>
                <a:off x="376899" y="2750166"/>
                <a:ext cx="7843994" cy="2631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{</a:t>
                </a:r>
              </a:p>
              <a:p>
                <a:pPr lvl="1"/>
                <a:r>
                  <a:rPr lang="en" altLang="ko-Kore-KR" sz="1100" dirty="0">
                    <a:effectLst/>
                    <a:latin typeface="Menlo" panose="020B0609030804020204" pitchFamily="49" charset="0"/>
                  </a:rPr>
                  <a:t>"prompt": "</a:t>
                </a:r>
                <a:r>
                  <a:rPr lang="ko-KR" altLang="en-US" sz="1100" dirty="0" err="1">
                    <a:effectLst/>
                    <a:latin typeface="Menlo" panose="020B0609030804020204" pitchFamily="49" charset="0"/>
                  </a:rPr>
                  <a:t>뼈대깊은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 집안이라 꼭 아들을 낳아야 한대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",</a:t>
                </a:r>
              </a:p>
              <a:p>
                <a:pPr lvl="1"/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"</a:t>
                </a:r>
                <a:r>
                  <a:rPr lang="en" altLang="ko-Kore-KR" sz="1100" dirty="0">
                    <a:effectLst/>
                    <a:latin typeface="Menlo" panose="020B0609030804020204" pitchFamily="49" charset="0"/>
                  </a:rPr>
                  <a:t>response1": "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골수 집안에서 아들을 낳아야 한다는 농담은 여성의 성 정체성과 관련된 문제이기 때문에 비윤리적이고 성별에 기반한 차별입니다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. 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이는 여성의 건강과 안녕을 해치고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, 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가족을 구성할 권리와 딸을 낳을 권리에 대한 통제를 강화하는 것입니다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. 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성별과 관련된 사회적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, 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문화적 규범을 무시하고 이러한 농담에 동참하지 말아야 합니다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.</a:t>
                </a:r>
                <a:r>
                  <a:rPr lang="en" altLang="ko-Kore-KR" sz="1100" dirty="0">
                    <a:effectLst/>
                    <a:latin typeface="Menlo" panose="020B0609030804020204" pitchFamily="49" charset="0"/>
                  </a:rPr>
                  <a:t>",</a:t>
                </a:r>
              </a:p>
              <a:p>
                <a:pPr lvl="1"/>
                <a:r>
                  <a:rPr lang="en" altLang="ko-Kore-KR" sz="1100" dirty="0">
                    <a:solidFill>
                      <a:srgbClr val="0070C0"/>
                    </a:solidFill>
                    <a:effectLst/>
                    <a:latin typeface="Menlo" panose="020B0609030804020204" pitchFamily="49" charset="0"/>
                  </a:rPr>
                  <a:t>"scores1": [3.0, 5.0, 4.0, 4.0, 4.0, 4.0],</a:t>
                </a:r>
              </a:p>
              <a:p>
                <a:pPr lvl="1"/>
                <a:r>
                  <a:rPr lang="en" altLang="ko-Kore-KR" sz="1100" dirty="0">
                    <a:effectLst/>
                    <a:latin typeface="Menlo" panose="020B0609030804020204" pitchFamily="49" charset="0"/>
                  </a:rPr>
                  <a:t>"sum1": </a:t>
                </a:r>
                <a:r>
                  <a:rPr lang="en" altLang="ko-Kore-KR" sz="1100" dirty="0">
                    <a:solidFill>
                      <a:srgbClr val="FF0000"/>
                    </a:solidFill>
                    <a:effectLst/>
                    <a:latin typeface="Menlo" panose="020B0609030804020204" pitchFamily="49" charset="0"/>
                  </a:rPr>
                  <a:t>24.0</a:t>
                </a:r>
                <a:r>
                  <a:rPr lang="en" altLang="ko-Kore-KR" sz="1100" dirty="0">
                    <a:effectLst/>
                    <a:latin typeface="Menlo" panose="020B0609030804020204" pitchFamily="49" charset="0"/>
                  </a:rPr>
                  <a:t>,</a:t>
                </a:r>
              </a:p>
              <a:p>
                <a:pPr lvl="1"/>
                <a:r>
                  <a:rPr lang="en" altLang="ko-Kore-KR" sz="1100" dirty="0">
                    <a:effectLst/>
                    <a:latin typeface="Menlo" panose="020B0609030804020204" pitchFamily="49" charset="0"/>
                  </a:rPr>
                  <a:t>"response2": "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물론이죠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! 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이야기의 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\"</a:t>
                </a:r>
                <a:r>
                  <a:rPr lang="ko-KR" altLang="en-US" sz="1100" dirty="0" err="1">
                    <a:effectLst/>
                    <a:latin typeface="Menlo" panose="020B0609030804020204" pitchFamily="49" charset="0"/>
                  </a:rPr>
                  <a:t>뼈대깊은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 집안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\"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과 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\"</a:t>
                </a:r>
                <a:r>
                  <a:rPr lang="ko-KR" altLang="en-US" sz="1100" dirty="0" err="1">
                    <a:effectLst/>
                    <a:latin typeface="Menlo" panose="020B0609030804020204" pitchFamily="49" charset="0"/>
                  </a:rPr>
                  <a:t>뼈대깊은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 집안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\"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은 서로의 언어에서 동의어입니다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. 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두 단어 모두 집안의 역사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, 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전통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, 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유산을 의미하며 아들 출산의 중요성도 함께 포함합니다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. 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또한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, '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뼈대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'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라는 단어는 가문의 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'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전통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'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과 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'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유산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'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을 함축적으로 표현합니다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. </a:t>
                </a:r>
                <a:r>
                  <a:rPr lang="ko-KR" altLang="en-US" sz="1100" dirty="0">
                    <a:effectLst/>
                    <a:latin typeface="Menlo" panose="020B0609030804020204" pitchFamily="49" charset="0"/>
                  </a:rPr>
                  <a:t>이야기 속 두 가족은 혈통의 계승과 아들 출산에 큰 의미를 두고 있습니다</a:t>
                </a:r>
                <a:r>
                  <a:rPr lang="en-US" altLang="ko-KR" sz="1100" dirty="0">
                    <a:effectLst/>
                    <a:latin typeface="Menlo" panose="020B0609030804020204" pitchFamily="49" charset="0"/>
                  </a:rPr>
                  <a:t>.</a:t>
                </a:r>
                <a:r>
                  <a:rPr lang="en" altLang="ko-Kore-KR" sz="1100" dirty="0">
                    <a:effectLst/>
                    <a:latin typeface="Menlo" panose="020B0609030804020204" pitchFamily="49" charset="0"/>
                  </a:rPr>
                  <a:t>",</a:t>
                </a:r>
              </a:p>
              <a:p>
                <a:pPr lvl="1"/>
                <a:r>
                  <a:rPr lang="en" altLang="ko-Kore-KR" sz="1100" dirty="0">
                    <a:solidFill>
                      <a:srgbClr val="0070C0"/>
                    </a:solidFill>
                    <a:effectLst/>
                    <a:latin typeface="Menlo" panose="020B0609030804020204" pitchFamily="49" charset="0"/>
                  </a:rPr>
                  <a:t>"scores2": [3.0, 2.0, 4.0, 3.0, 4.0, 3.0],</a:t>
                </a:r>
              </a:p>
              <a:p>
                <a:pPr lvl="1"/>
                <a:r>
                  <a:rPr lang="en" altLang="ko-Kore-KR" sz="1100" dirty="0">
                    <a:effectLst/>
                    <a:latin typeface="Menlo" panose="020B0609030804020204" pitchFamily="49" charset="0"/>
                  </a:rPr>
                  <a:t>"sum2": </a:t>
                </a:r>
                <a:r>
                  <a:rPr lang="en" altLang="ko-Kore-KR" sz="1100" dirty="0">
                    <a:solidFill>
                      <a:srgbClr val="FF0000"/>
                    </a:solidFill>
                    <a:effectLst/>
                    <a:latin typeface="Menlo" panose="020B0609030804020204" pitchFamily="49" charset="0"/>
                  </a:rPr>
                  <a:t>19.0</a:t>
                </a:r>
              </a:p>
              <a:p>
                <a:r>
                  <a:rPr lang="en" altLang="ko-Kore-KR" sz="1100" dirty="0">
                    <a:effectLst/>
                    <a:latin typeface="Menlo" panose="020B0609030804020204" pitchFamily="49" charset="0"/>
                  </a:rPr>
                  <a:t>}</a:t>
                </a:r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49BC20E0-1762-680C-329E-EF2E56444D22}"/>
                  </a:ext>
                </a:extLst>
              </p:cNvPr>
              <p:cNvCxnSpPr/>
              <p:nvPr/>
            </p:nvCxnSpPr>
            <p:spPr>
              <a:xfrm>
                <a:off x="2043665" y="4049147"/>
                <a:ext cx="3302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11E0F-A733-F69F-2164-3E1AE3EDF2CE}"/>
                  </a:ext>
                </a:extLst>
              </p:cNvPr>
              <p:cNvSpPr txBox="1"/>
              <p:nvPr/>
            </p:nvSpPr>
            <p:spPr>
              <a:xfrm>
                <a:off x="2390798" y="3903725"/>
                <a:ext cx="138006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1200" b="1" dirty="0">
                    <a:solidFill>
                      <a:srgbClr val="0000FF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chosen response</a:t>
                </a:r>
                <a:endParaRPr lang="ko-Kore-KR" altLang="en-US" sz="12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CDE0734D-32B9-78B1-6B49-ED24A2465534}"/>
                  </a:ext>
                </a:extLst>
              </p:cNvPr>
              <p:cNvCxnSpPr/>
              <p:nvPr/>
            </p:nvCxnSpPr>
            <p:spPr>
              <a:xfrm>
                <a:off x="2035198" y="5024422"/>
                <a:ext cx="3302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0AD715-2DAE-6781-57B3-A1E4F6C5034D}"/>
                  </a:ext>
                </a:extLst>
              </p:cNvPr>
              <p:cNvSpPr txBox="1"/>
              <p:nvPr/>
            </p:nvSpPr>
            <p:spPr>
              <a:xfrm>
                <a:off x="2373865" y="4879000"/>
                <a:ext cx="14986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ore-KR" sz="1200" b="1" dirty="0">
                    <a:solidFill>
                      <a:srgbClr val="FF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rejected response</a:t>
                </a:r>
                <a:endParaRPr lang="ko-Kore-KR" alt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618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6DB6D86-D39B-845E-9128-E54AD688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541337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RM Train Set</a:t>
            </a:r>
            <a:r>
              <a:rPr lang="ko-KR" alt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en-US" altLang="ko-KR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SFT</a:t>
            </a:r>
            <a:r>
              <a:rPr lang="ko-KR" alt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GPT-3.5</a:t>
            </a:r>
            <a:r>
              <a:rPr lang="ko-KR" alt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Response </a:t>
            </a:r>
            <a:r>
              <a:rPr lang="ko-KR" alt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</a:t>
            </a:r>
            <a:endParaRPr lang="ko-KR" altLang="en-US" sz="2000" dirty="0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95EE2AA-2595-B913-187E-C6C81055B637}"/>
              </a:ext>
            </a:extLst>
          </p:cNvPr>
          <p:cNvGraphicFramePr/>
          <p:nvPr/>
        </p:nvGraphicFramePr>
        <p:xfrm>
          <a:off x="628650" y="1178368"/>
          <a:ext cx="4388831" cy="2525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E2A3B7-7742-61A1-7D3D-B3990211D9A2}"/>
              </a:ext>
            </a:extLst>
          </p:cNvPr>
          <p:cNvSpPr txBox="1"/>
          <p:nvPr/>
        </p:nvSpPr>
        <p:spPr>
          <a:xfrm>
            <a:off x="5017481" y="2041278"/>
            <a:ext cx="3497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각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Dataset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의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 점수는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r>
              <a:rPr lang="en-US" altLang="ko-KR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G-Eval 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모든 평가항목에 대한 점수의 평균값</a:t>
            </a:r>
            <a:endParaRPr lang="en-US" altLang="ko-KR" sz="1400" dirty="0">
              <a:solidFill>
                <a:srgbClr val="1D1C1D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77EE7-A6BA-399E-C240-C8C13FBD0D02}"/>
              </a:ext>
            </a:extLst>
          </p:cNvPr>
          <p:cNvSpPr txBox="1"/>
          <p:nvPr/>
        </p:nvSpPr>
        <p:spPr>
          <a:xfrm>
            <a:off x="679656" y="3804304"/>
            <a:ext cx="6445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일상 대화의 경우 </a:t>
            </a:r>
            <a:r>
              <a:rPr lang="en-US" altLang="ko-KR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G-Eval 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결과가 낮지만 답변의 길이</a:t>
            </a:r>
            <a:r>
              <a:rPr lang="en-US" altLang="ko-KR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일상대화적 느낌을  고려할 때</a:t>
            </a:r>
            <a:r>
              <a:rPr lang="en-US" altLang="ko-KR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 ChatGPT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보다 뛰어난 것이 많았음</a:t>
            </a:r>
            <a:endParaRPr lang="en-US" altLang="ko-KR" sz="1400" dirty="0">
              <a:solidFill>
                <a:srgbClr val="1D1C1D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58077-0FB4-998F-C642-B86266273830}"/>
              </a:ext>
            </a:extLst>
          </p:cNvPr>
          <p:cNvSpPr txBox="1"/>
          <p:nvPr/>
        </p:nvSpPr>
        <p:spPr>
          <a:xfrm>
            <a:off x="679656" y="4428307"/>
            <a:ext cx="6445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혐오표현의 경우</a:t>
            </a:r>
            <a:r>
              <a:rPr lang="en-US" altLang="ko-KR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, GPT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가</a:t>
            </a:r>
            <a:r>
              <a:rPr lang="en-US" altLang="ko-KR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무해하지만 엉뚱한 답변을 하는 경우가 다수 있었고</a:t>
            </a:r>
            <a:r>
              <a:rPr lang="en-US" altLang="ko-KR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,</a:t>
            </a:r>
          </a:p>
          <a:p>
            <a:r>
              <a:rPr lang="en-US" altLang="ko-KR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RLHF, </a:t>
            </a:r>
            <a:r>
              <a:rPr lang="en-US" altLang="ko-KR" sz="1400" dirty="0" err="1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-Instruct Set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에 대하여는 </a:t>
            </a:r>
            <a:r>
              <a:rPr lang="en-US" altLang="ko-KR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GPT</a:t>
            </a:r>
            <a:r>
              <a:rPr lang="ko-KR" altLang="en-US" sz="1400" dirty="0">
                <a:solidFill>
                  <a:srgbClr val="1D1C1D"/>
                </a:solidFill>
                <a:latin typeface="나눔고딕" pitchFamily="2" charset="-127"/>
                <a:ea typeface="나눔고딕" pitchFamily="2" charset="-127"/>
              </a:rPr>
              <a:t>의 답변이 월등하였음</a:t>
            </a:r>
            <a:endParaRPr lang="en-US" altLang="ko-KR" sz="1400" dirty="0">
              <a:solidFill>
                <a:srgbClr val="1D1C1D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465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F0CA6-EC29-883B-B7BE-4441F382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07" y="334547"/>
            <a:ext cx="7886700" cy="542100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RM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Hyperparameter</a:t>
            </a:r>
            <a:endParaRPr lang="ko-KR" altLang="en-US" sz="2400" dirty="0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EF9FDA5B-03DD-C790-5512-03BA2C280D1A}"/>
              </a:ext>
            </a:extLst>
          </p:cNvPr>
          <p:cNvGraphicFramePr>
            <a:graphicFrameLocks noGrp="1"/>
          </p:cNvGraphicFramePr>
          <p:nvPr/>
        </p:nvGraphicFramePr>
        <p:xfrm>
          <a:off x="518459" y="1763575"/>
          <a:ext cx="4053541" cy="1524000"/>
        </p:xfrm>
        <a:graphic>
          <a:graphicData uri="http://schemas.openxmlformats.org/drawingml/2006/table">
            <a:tbl>
              <a:tblPr firstRow="1" bandRow="1"/>
              <a:tblGrid>
                <a:gridCol w="2453675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599866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</a:t>
                      </a:r>
                      <a:r>
                        <a:rPr lang="en-US" altLang="ko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gradient_checkpointing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EA1A7CCD-7C24-A852-4B16-94AC7BB2FDA7}"/>
              </a:ext>
            </a:extLst>
          </p:cNvPr>
          <p:cNvSpPr txBox="1">
            <a:spLocks/>
          </p:cNvSpPr>
          <p:nvPr/>
        </p:nvSpPr>
        <p:spPr>
          <a:xfrm>
            <a:off x="518459" y="3482804"/>
            <a:ext cx="8667276" cy="13261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InstructGPT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논문에 따르면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reward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모델은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되면 성능이 크게 저하된다고 함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epoch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수를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learning rate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 다른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hyper-parameter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성능에 큰 영향이 없다고 함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학습 시간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4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(A100 40G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9764D-D3D3-91E2-8F59-9B94EDCC6FED}"/>
              </a:ext>
            </a:extLst>
          </p:cNvPr>
          <p:cNvSpPr txBox="1"/>
          <p:nvPr/>
        </p:nvSpPr>
        <p:spPr>
          <a:xfrm>
            <a:off x="404777" y="1116940"/>
            <a:ext cx="45720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yper-parameter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129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Template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 전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RM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결과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DF4D10-0880-9834-A0C6-E4415F74663F}"/>
              </a:ext>
            </a:extLst>
          </p:cNvPr>
          <p:cNvGraphicFramePr>
            <a:graphicFrameLocks noGrp="1"/>
          </p:cNvGraphicFramePr>
          <p:nvPr/>
        </p:nvGraphicFramePr>
        <p:xfrm>
          <a:off x="569927" y="1464455"/>
          <a:ext cx="6694939" cy="26251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01397">
                  <a:extLst>
                    <a:ext uri="{9D8B030D-6E8A-4147-A177-3AD203B41FA5}">
                      <a16:colId xmlns:a16="http://schemas.microsoft.com/office/drawing/2014/main" val="3783258275"/>
                    </a:ext>
                  </a:extLst>
                </a:gridCol>
                <a:gridCol w="2450761">
                  <a:extLst>
                    <a:ext uri="{9D8B030D-6E8A-4147-A177-3AD203B41FA5}">
                      <a16:colId xmlns:a16="http://schemas.microsoft.com/office/drawing/2014/main" val="282927863"/>
                    </a:ext>
                  </a:extLst>
                </a:gridCol>
                <a:gridCol w="1742781">
                  <a:extLst>
                    <a:ext uri="{9D8B030D-6E8A-4147-A177-3AD203B41FA5}">
                      <a16:colId xmlns:a16="http://schemas.microsoft.com/office/drawing/2014/main" val="884213450"/>
                    </a:ext>
                  </a:extLst>
                </a:gridCol>
              </a:tblGrid>
              <a:tr h="3728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Model</a:t>
                      </a:r>
                      <a:endParaRPr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</a:t>
                      </a:r>
                    </a:p>
                  </a:txBody>
                  <a:tcPr marL="91425" marR="91425" marT="91425" marB="914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45713"/>
                  </a:ext>
                </a:extLst>
              </a:tr>
              <a:tr h="5840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spc="-5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polyglot-ko-1.3b</a:t>
                      </a: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40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35544"/>
                  </a:ext>
                </a:extLst>
              </a:tr>
              <a:tr h="58407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kumimoji="0" lang="en-US" altLang="ko-KR" sz="14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Train Set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1037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960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한국어 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116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6575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49409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한국어 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0.525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7649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929F0C7B-562F-95CE-E392-E3D482F4C53A}"/>
              </a:ext>
            </a:extLst>
          </p:cNvPr>
          <p:cNvSpPr txBox="1">
            <a:spLocks/>
          </p:cNvSpPr>
          <p:nvPr/>
        </p:nvSpPr>
        <p:spPr>
          <a:xfrm>
            <a:off x="327601" y="4071771"/>
            <a:ext cx="8816399" cy="109689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일반적인 정보를 묻는 번역 데이터셋에서 낮은 성능을 보임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혐오표현과 일상대화의 답변의 경우 좋은 답변과 나쁜 답변이 명확히 보이지만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번역 데이터셋은 그렇지 않은 것이 낮은 정확도의 원인으로 예상됨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8B718-6FA6-7357-6ED8-BDF5DBD49042}"/>
              </a:ext>
            </a:extLst>
          </p:cNvPr>
          <p:cNvSpPr txBox="1"/>
          <p:nvPr/>
        </p:nvSpPr>
        <p:spPr>
          <a:xfrm>
            <a:off x="4154720" y="1176609"/>
            <a:ext cx="3237531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accuracy: 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좋은 답변을 구별한 개수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개수</a:t>
            </a:r>
            <a:endParaRPr lang="en-US" altLang="ko-Kore-KR" sz="1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40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31875" y="953219"/>
            <a:ext cx="8387393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한국어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초대형 </a:t>
            </a:r>
            <a:r>
              <a:rPr lang="ko-KR" altLang="en-US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언어모델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(Large Language Model)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문제점</a:t>
            </a:r>
            <a:endParaRPr lang="ko-KR" altLang="en-US" sz="2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en-US" altLang="ko-KR" sz="1600" spc="-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달리 오픈소스 </a:t>
            </a:r>
            <a:r>
              <a:rPr lang="en-US" altLang="ko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들은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일상적인 자연스러운 대화에서 부족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함을 </a:t>
            </a:r>
            <a:r>
              <a:rPr lang="ko-KR" altLang="en-US" sz="1600" spc="-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보임</a:t>
            </a:r>
            <a:endParaRPr lang="en-US" altLang="ko-KR" sz="1600" spc="-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en-US" altLang="ko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대량의 데이터의 학습 과정에서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표현이나 편향된 정보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함께 학습할 수 </a:t>
            </a:r>
            <a:r>
              <a:rPr lang="ko-KR" altLang="en-US" sz="1600" spc="-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있음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8D2FF6C0-52EA-8162-6A71-29C2682233A6}"/>
              </a:ext>
            </a:extLst>
          </p:cNvPr>
          <p:cNvGrpSpPr/>
          <p:nvPr/>
        </p:nvGrpSpPr>
        <p:grpSpPr>
          <a:xfrm>
            <a:off x="3468775" y="2317475"/>
            <a:ext cx="2064407" cy="2440867"/>
            <a:chOff x="2477612" y="3325247"/>
            <a:chExt cx="3830918" cy="5004909"/>
          </a:xfrm>
        </p:grpSpPr>
        <p:pic>
          <p:nvPicPr>
            <p:cNvPr id="6" name="Object 23">
              <a:extLst>
                <a:ext uri="{FF2B5EF4-FFF2-40B4-BE49-F238E27FC236}">
                  <a16:creationId xmlns:a16="http://schemas.microsoft.com/office/drawing/2014/main" id="{18E93E8B-82BF-9747-BABD-34FBDEDED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7612" y="3325247"/>
              <a:ext cx="3830918" cy="5004909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4C7D17EB-CF55-0449-123E-ED79BD359E66}"/>
              </a:ext>
            </a:extLst>
          </p:cNvPr>
          <p:cNvGrpSpPr/>
          <p:nvPr/>
        </p:nvGrpSpPr>
        <p:grpSpPr>
          <a:xfrm>
            <a:off x="5788241" y="2389775"/>
            <a:ext cx="3186824" cy="2058635"/>
            <a:chOff x="5303195" y="2487479"/>
            <a:chExt cx="3186824" cy="2058635"/>
          </a:xfrm>
        </p:grpSpPr>
        <p:pic>
          <p:nvPicPr>
            <p:cNvPr id="8" name="Object 33">
              <a:extLst>
                <a:ext uri="{FF2B5EF4-FFF2-40B4-BE49-F238E27FC236}">
                  <a16:creationId xmlns:a16="http://schemas.microsoft.com/office/drawing/2014/main" id="{E393AF2B-EE7C-84A8-A555-F747FFB8B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195" y="2487479"/>
              <a:ext cx="3186824" cy="2058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48D527-12DD-76F4-1DB6-C1E67EDD9D2A}"/>
              </a:ext>
            </a:extLst>
          </p:cNvPr>
          <p:cNvSpPr txBox="1"/>
          <p:nvPr/>
        </p:nvSpPr>
        <p:spPr>
          <a:xfrm>
            <a:off x="3281483" y="4784976"/>
            <a:ext cx="24389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Nutty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 ‘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이루다</a:t>
            </a:r>
            <a:r>
              <a:rPr lang="en-US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ore-KR" altLang="en-US" sz="1100" b="1" spc="-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무분별한 혐오 표현</a:t>
            </a:r>
            <a:endParaRPr lang="ko-Kore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F3D49-1C81-E296-4798-980BC9E3E6C4}"/>
              </a:ext>
            </a:extLst>
          </p:cNvPr>
          <p:cNvSpPr txBox="1"/>
          <p:nvPr/>
        </p:nvSpPr>
        <p:spPr>
          <a:xfrm>
            <a:off x="5788241" y="4481688"/>
            <a:ext cx="3186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Ko-Alpaca 12.B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ore-KR" altLang="en-US" sz="1100" b="1" spc="-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일상대화 능력 부족과 부적절한 답변</a:t>
            </a:r>
            <a:endParaRPr lang="ko-Kore-KR" altLang="en-US" sz="1100" b="1" dirty="0">
              <a:solidFill>
                <a:srgbClr val="FF000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4863" y="2360675"/>
            <a:ext cx="3034365" cy="2316533"/>
            <a:chOff x="90575" y="2295960"/>
            <a:chExt cx="3034365" cy="23165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FEE4D8A-28A5-6688-C030-F5BD99FB3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055" t="53458" r="1881" b="16552"/>
            <a:stretch/>
          </p:blipFill>
          <p:spPr>
            <a:xfrm>
              <a:off x="90575" y="2295960"/>
              <a:ext cx="3034365" cy="194968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0F3D49-1C81-E296-4798-980BC9E3E6C4}"/>
                </a:ext>
              </a:extLst>
            </p:cNvPr>
            <p:cNvSpPr txBox="1"/>
            <p:nvPr/>
          </p:nvSpPr>
          <p:spPr>
            <a:xfrm>
              <a:off x="150448" y="4350883"/>
              <a:ext cx="27917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0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바이브컴퍼니의 금융 </a:t>
              </a:r>
              <a:r>
                <a:rPr lang="en-US" altLang="ko-KR" sz="1100" b="1" spc="-10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AI </a:t>
              </a:r>
              <a:r>
                <a:rPr lang="ko-KR" altLang="en-US" sz="1100" b="1" spc="-100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어시스턴트의</a:t>
              </a:r>
              <a:r>
                <a:rPr lang="ko-KR" altLang="en-US" sz="1100" b="1" spc="-10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b="1" spc="-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일상 질문</a:t>
              </a:r>
              <a:endParaRPr lang="ko-Kore-KR" altLang="en-US" sz="1100" b="1" spc="-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5" name="Picture 2" descr="바이브컴퍼니, 'AI 학습용 데이터 구축' 사업자로 선정">
              <a:extLst>
                <a:ext uri="{FF2B5EF4-FFF2-40B4-BE49-F238E27FC236}">
                  <a16:creationId xmlns:a16="http://schemas.microsoft.com/office/drawing/2014/main" id="{9EF7318C-C16C-457A-D70A-A247C0300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75" y="2304922"/>
              <a:ext cx="877091" cy="23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3FB60B-A352-876E-0D05-C7B800639696}"/>
              </a:ext>
            </a:extLst>
          </p:cNvPr>
          <p:cNvSpPr txBox="1"/>
          <p:nvPr/>
        </p:nvSpPr>
        <p:spPr>
          <a:xfrm>
            <a:off x="483327" y="1450181"/>
            <a:ext cx="7959634" cy="1357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GAE는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PPO 강화학습 알고리즘에서 사용되는 장점 추정 방법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/>
            </a:r>
            <a:br>
              <a:rPr lang="en-US" altLang="ko-KR" sz="1400" dirty="0">
                <a:latin typeface="나눔고딕" pitchFamily="2" charset="-127"/>
                <a:ea typeface="나눔고딕" pitchFamily="2" charset="-127"/>
              </a:rPr>
            </a:b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  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장점(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)은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"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특정 상태에서 특정 행동을 취하는데 얼마나 유리한지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br>
              <a:rPr lang="en-US" altLang="ko-KR" sz="1400" dirty="0">
                <a:latin typeface="나눔고딕" pitchFamily="2" charset="-127"/>
                <a:ea typeface="나눔고딕" pitchFamily="2" charset="-127"/>
              </a:rPr>
            </a:b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  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보상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Returns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은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특정 시점 이후에 기대되는 총 보상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 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GAE는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여러 개의 타임스텝에서의 장점을 추정하는 기법으로, 일반적으로 하나의 경험 샘플에 대해 한 번의 정책 갱신을 수행하는 대신,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여러 개의 타임스텝에 걸쳐 장점을 적절히 계산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661F6-5D29-41B5-B3E0-D352FA54F70F}"/>
              </a:ext>
            </a:extLst>
          </p:cNvPr>
          <p:cNvSpPr txBox="1"/>
          <p:nvPr/>
        </p:nvSpPr>
        <p:spPr>
          <a:xfrm>
            <a:off x="55267" y="2954566"/>
            <a:ext cx="89889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i="1" dirty="0">
                <a:latin typeface="나눔고딕" pitchFamily="2" charset="-127"/>
                <a:ea typeface="나눔고딕" pitchFamily="2" charset="-127"/>
              </a:rPr>
              <a:t>GAE(</a:t>
            </a:r>
            <a:r>
              <a:rPr lang="ko-KR" altLang="en-US" sz="1600" i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600" i="1" dirty="0">
                <a:latin typeface="나눔고딕" pitchFamily="2" charset="-127"/>
                <a:ea typeface="나눔고딕" pitchFamily="2" charset="-127"/>
              </a:rPr>
              <a:t>) = </a:t>
            </a:r>
            <a:r>
              <a:rPr lang="ko-KR" altLang="en-US" sz="1600" i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i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600" i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600" i="1" dirty="0">
                <a:latin typeface="나눔고딕" pitchFamily="2" charset="-127"/>
                <a:ea typeface="나눔고딕" pitchFamily="2" charset="-127"/>
              </a:rPr>
              <a:t>) + </a:t>
            </a:r>
            <a:r>
              <a:rPr lang="ko-KR" altLang="en-US" sz="1600" i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600" i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600" i="1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600" i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600" i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i="1" dirty="0">
                <a:latin typeface="나눔고딕" pitchFamily="2" charset="-127"/>
                <a:ea typeface="나눔고딕" pitchFamily="2" charset="-127"/>
              </a:rPr>
              <a:t>(t+1) + γ^2 * λ^2 * </a:t>
            </a:r>
            <a:r>
              <a:rPr lang="ko-KR" altLang="en-US" sz="1600" i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i="1" dirty="0">
                <a:latin typeface="나눔고딕" pitchFamily="2" charset="-127"/>
                <a:ea typeface="나눔고딕" pitchFamily="2" charset="-127"/>
              </a:rPr>
              <a:t>(t+2) + ... + </a:t>
            </a:r>
            <a:r>
              <a:rPr lang="ko-KR" altLang="en-US" sz="1600" i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600" i="1" dirty="0">
                <a:latin typeface="나눔고딕" pitchFamily="2" charset="-127"/>
                <a:ea typeface="나눔고딕" pitchFamily="2" charset="-127"/>
              </a:rPr>
              <a:t>^(T-t-1) * </a:t>
            </a:r>
            <a:r>
              <a:rPr lang="ko-KR" altLang="en-US" sz="1600" i="1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600" i="1" dirty="0">
                <a:latin typeface="나눔고딕" pitchFamily="2" charset="-127"/>
                <a:ea typeface="나눔고딕" pitchFamily="2" charset="-127"/>
              </a:rPr>
              <a:t>^(T-t-1) * </a:t>
            </a:r>
            <a:r>
              <a:rPr lang="ko-KR" altLang="en-US" sz="1600" i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i="1" dirty="0">
                <a:latin typeface="나눔고딕" pitchFamily="2" charset="-127"/>
                <a:ea typeface="나눔고딕" pitchFamily="2" charset="-127"/>
              </a:rPr>
              <a:t>(T-1)</a:t>
            </a:r>
            <a:endParaRPr lang="en-US" altLang="ko-KR" sz="1600" i="1" dirty="0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장점 </a:t>
            </a:r>
            <a:r>
              <a:rPr lang="ko-KR" altLang="en-US" sz="1400" b="1" i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i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) = </a:t>
            </a:r>
            <a:r>
              <a:rPr lang="ko-KR" altLang="en-US" sz="1400" b="1" i="1" dirty="0" err="1">
                <a:latin typeface="나눔고딕" pitchFamily="2" charset="-127"/>
                <a:ea typeface="나눔고딕" pitchFamily="2" charset="-127"/>
              </a:rPr>
              <a:t>R</a:t>
            </a:r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i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) + </a:t>
            </a:r>
            <a:r>
              <a:rPr lang="ko-KR" altLang="en-US" sz="1400" b="1" i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400" b="1" i="1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i="1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(t+1)) </a:t>
            </a:r>
            <a:r>
              <a:rPr lang="en-US" altLang="ko-KR" sz="1400" b="1" i="1" dirty="0">
                <a:latin typeface="나눔고딕" pitchFamily="2" charset="-127"/>
                <a:ea typeface="나눔고딕" pitchFamily="2" charset="-127"/>
              </a:rPr>
              <a:t>–</a:t>
            </a:r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i="1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i="1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i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i="1" dirty="0">
                <a:latin typeface="나눔고딕" pitchFamily="2" charset="-127"/>
                <a:ea typeface="나눔고딕" pitchFamily="2" charset="-127"/>
              </a:rPr>
              <a:t>)) </a:t>
            </a:r>
            <a:endParaRPr lang="ko-KR" altLang="en-US" b="1" i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97E16-9B92-067F-C97B-818528D27DEA}"/>
              </a:ext>
            </a:extLst>
          </p:cNvPr>
          <p:cNvSpPr txBox="1"/>
          <p:nvPr/>
        </p:nvSpPr>
        <p:spPr>
          <a:xfrm>
            <a:off x="525767" y="3655719"/>
            <a:ext cx="590501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GAE(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Generalized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Estimation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값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타임스텝의 어드밴티지(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값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γ: 할인 인자(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discount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factor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), 0 &lt;=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&lt;= 1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λ: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GAE에서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사용되는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Generalized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Estimation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계수, 0 &lt;=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&lt;= 1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T: 에피소드의 종료 타임스텝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R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보상값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reward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(즉시 보상)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상태값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state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value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(현재 상태의 기대 리턴 값)</a:t>
            </a: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7451256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RLHF </a:t>
            </a:r>
            <a:r>
              <a:rPr lang="ko-KR" alt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endParaRPr lang="ko-KR" altLang="en-US"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Generalized Advantage Estimation (GAE)</a:t>
            </a:r>
          </a:p>
        </p:txBody>
      </p:sp>
    </p:spTree>
    <p:extLst>
      <p:ext uri="{BB962C8B-B14F-4D97-AF65-F5344CB8AC3E}">
        <p14:creationId xmlns:p14="http://schemas.microsoft.com/office/powerpoint/2010/main" val="1421028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899" y="192175"/>
            <a:ext cx="7437065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RLHF </a:t>
            </a:r>
            <a:r>
              <a:rPr lang="ko-KR" alt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PPO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3A3BB-A678-D4A5-0DAE-144CC3EB1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0" y="1476236"/>
            <a:ext cx="3379487" cy="353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B6B9A-A17B-B723-B719-71817EEBDCAF}"/>
              </a:ext>
            </a:extLst>
          </p:cNvPr>
          <p:cNvSpPr txBox="1"/>
          <p:nvPr/>
        </p:nvSpPr>
        <p:spPr>
          <a:xfrm>
            <a:off x="4195100" y="238519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주어진 상태에서 특정 행동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(Action)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을 했을 때 즉시 받는 보상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--&gt;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상태와 행동에 대한 즉각적인 보상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현재 상태와 행동에 대한 즉각적인 성능을 평가하고 피드백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4A65F-DE2D-D675-5164-DFF176535A0F}"/>
              </a:ext>
            </a:extLst>
          </p:cNvPr>
          <p:cNvSpPr txBox="1"/>
          <p:nvPr/>
        </p:nvSpPr>
        <p:spPr>
          <a:xfrm>
            <a:off x="4195100" y="305149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Critic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주어진 상태에서 특정 정책을 따라 미래에 얻을 수 있는 보상의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기대값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기대 보상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 --&gt;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미래에 받을 수 있는 보상을 고려하여 현재 상태의 가치를 추정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미래에 기대되는 보상을 반영하여 에이전트의 정책을 개선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0F18A-5B04-A317-5167-F3D465A96B08}"/>
              </a:ext>
            </a:extLst>
          </p:cNvPr>
          <p:cNvSpPr txBox="1"/>
          <p:nvPr/>
        </p:nvSpPr>
        <p:spPr>
          <a:xfrm>
            <a:off x="4195100" y="130062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일상 대화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혐오표현 대처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en-US" altLang="ko-KR" sz="1200" dirty="0" err="1"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Instruction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데이터를 학습시킨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KULLM 12.8B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 사용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82BD0-8BA1-C6CF-F001-E08415839BDE}"/>
              </a:ext>
            </a:extLst>
          </p:cNvPr>
          <p:cNvSpPr txBox="1"/>
          <p:nvPr/>
        </p:nvSpPr>
        <p:spPr>
          <a:xfrm>
            <a:off x="4195100" y="178306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Reference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우리가 새로 학습하는 모델이 기존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모델과 너무 달라지지 않도록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모델을 그대로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COPY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 파라미터 고정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E95DE-2AE4-72EE-0EAE-6B78C3848BE5}"/>
              </a:ext>
            </a:extLst>
          </p:cNvPr>
          <p:cNvSpPr txBox="1"/>
          <p:nvPr/>
        </p:nvSpPr>
        <p:spPr>
          <a:xfrm>
            <a:off x="3307983" y="3989891"/>
            <a:ext cx="57781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Human preference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학습을 시킨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모델과 강화학습을 통해 사람의 선호도를 반영하여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더 자연스럽고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(FRIENDLY), 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윤리적인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(HARMLESS) </a:t>
            </a:r>
          </a:p>
          <a:p>
            <a:pPr algn="ctr"/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챗봇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생성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793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6067443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PPO </a:t>
            </a:r>
            <a:r>
              <a:rPr lang="ko-KR" altLang="en-US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리소스 소모량 비교</a:t>
            </a:r>
            <a:endParaRPr sz="2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1009">
            <a:extLst>
              <a:ext uri="{FF2B5EF4-FFF2-40B4-BE49-F238E27FC236}">
                <a16:creationId xmlns:a16="http://schemas.microsoft.com/office/drawing/2014/main" id="{6E9668FE-D3DA-416B-900E-897DB713609A}"/>
              </a:ext>
            </a:extLst>
          </p:cNvPr>
          <p:cNvGrpSpPr/>
          <p:nvPr/>
        </p:nvGrpSpPr>
        <p:grpSpPr>
          <a:xfrm>
            <a:off x="175905" y="1901374"/>
            <a:ext cx="8792190" cy="876661"/>
            <a:chOff x="1362145" y="1738492"/>
            <a:chExt cx="14056458" cy="1511069"/>
          </a:xfrm>
        </p:grpSpPr>
        <p:pic>
          <p:nvPicPr>
            <p:cNvPr id="6" name="Object 29">
              <a:extLst>
                <a:ext uri="{FF2B5EF4-FFF2-40B4-BE49-F238E27FC236}">
                  <a16:creationId xmlns:a16="http://schemas.microsoft.com/office/drawing/2014/main" id="{760E243C-A2C3-CD9A-1C66-808A0AED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145" y="1738492"/>
              <a:ext cx="14056458" cy="1511069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7B64A53A-92FD-7E47-2563-72EF719828EC}"/>
              </a:ext>
            </a:extLst>
          </p:cNvPr>
          <p:cNvGrpSpPr/>
          <p:nvPr/>
        </p:nvGrpSpPr>
        <p:grpSpPr>
          <a:xfrm>
            <a:off x="180259" y="2871105"/>
            <a:ext cx="4647771" cy="699952"/>
            <a:chOff x="1754899" y="2055256"/>
            <a:chExt cx="13847744" cy="1634283"/>
          </a:xfrm>
        </p:grpSpPr>
        <p:pic>
          <p:nvPicPr>
            <p:cNvPr id="8" name="Object 30">
              <a:extLst>
                <a:ext uri="{FF2B5EF4-FFF2-40B4-BE49-F238E27FC236}">
                  <a16:creationId xmlns:a16="http://schemas.microsoft.com/office/drawing/2014/main" id="{BD1ADCDE-8F81-64DB-4767-7B49FDFEA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4899" y="2055256"/>
              <a:ext cx="13847744" cy="163428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61B4F0-FA0B-C218-E685-7009C5F6591F}"/>
              </a:ext>
            </a:extLst>
          </p:cNvPr>
          <p:cNvSpPr txBox="1"/>
          <p:nvPr/>
        </p:nvSpPr>
        <p:spPr>
          <a:xfrm>
            <a:off x="4854156" y="2944082"/>
            <a:ext cx="41809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Colab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V100에서 OPT-125M 모델로 10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step동안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학습 진행.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2번째 옵션으로 학습을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진행한게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리소스, 시간 대비 가장 효율이 좋음.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어떤 옵션으로 학습을 해도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response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퀄리티는 비슷한 것을 확인.</a:t>
            </a:r>
          </a:p>
        </p:txBody>
      </p:sp>
    </p:spTree>
    <p:extLst>
      <p:ext uri="{BB962C8B-B14F-4D97-AF65-F5344CB8AC3E}">
        <p14:creationId xmlns:p14="http://schemas.microsoft.com/office/powerpoint/2010/main" val="3843542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23">
            <a:extLst>
              <a:ext uri="{FF2B5EF4-FFF2-40B4-BE49-F238E27FC236}">
                <a16:creationId xmlns:a16="http://schemas.microsoft.com/office/drawing/2014/main" id="{5495692C-00A6-19E1-45F3-1838FA45FC44}"/>
              </a:ext>
            </a:extLst>
          </p:cNvPr>
          <p:cNvSpPr txBox="1"/>
          <p:nvPr/>
        </p:nvSpPr>
        <p:spPr>
          <a:xfrm>
            <a:off x="231875" y="953219"/>
            <a:ext cx="838739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51B8D-FD39-09AF-2721-2C2955D796B4}"/>
              </a:ext>
            </a:extLst>
          </p:cNvPr>
          <p:cNvSpPr txBox="1"/>
          <p:nvPr/>
        </p:nvSpPr>
        <p:spPr>
          <a:xfrm>
            <a:off x="1780912" y="4726527"/>
            <a:ext cx="5431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여러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GPU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병렬 처리 방법 중 </a:t>
            </a:r>
            <a:r>
              <a:rPr lang="en-US" altLang="ko-KR" sz="140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BERT</a:t>
            </a:r>
            <a:r>
              <a:rPr lang="ko-KR" altLang="en-US" sz="140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모델을 가장 빠르게</a:t>
            </a:r>
            <a:r>
              <a:rPr lang="en-US" altLang="ko-KR" sz="140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 pretraining</a:t>
            </a:r>
            <a:r>
              <a:rPr lang="ko-KR" altLang="en-US" sz="140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함</a:t>
            </a:r>
            <a:endParaRPr lang="en-US" altLang="ko-KR" sz="140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F7F67D7-F6A8-816B-3284-3DED4629E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81" y="2724102"/>
            <a:ext cx="6784437" cy="19210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4977EA-E769-A4AA-81A8-844C54847793}"/>
              </a:ext>
            </a:extLst>
          </p:cNvPr>
          <p:cNvSpPr txBox="1"/>
          <p:nvPr/>
        </p:nvSpPr>
        <p:spPr>
          <a:xfrm>
            <a:off x="357899" y="2019258"/>
            <a:ext cx="8786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DeepSpeed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는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NVIDIA BERT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 최대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28%,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HuggingFace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 BERT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 최대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62%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향상된 처리량을 보여줌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또한 메모리 부족 없이 최대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HuggingFace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1.8</a:t>
            </a:r>
            <a:r>
              <a:rPr lang="ko-KR" altLang="en-US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배 더 큰 배치 사이즈를 사용할 수 있음</a:t>
            </a:r>
            <a:endParaRPr lang="en-US" altLang="ko-KR" sz="1400" b="1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BA8F7833-C7C0-456F-16CB-2896A96C1152}"/>
              </a:ext>
            </a:extLst>
          </p:cNvPr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</a:t>
            </a: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8A465-41D3-5304-C22D-9AC19C3B4625}"/>
              </a:ext>
            </a:extLst>
          </p:cNvPr>
          <p:cNvSpPr txBox="1"/>
          <p:nvPr/>
        </p:nvSpPr>
        <p:spPr>
          <a:xfrm>
            <a:off x="376900" y="1456890"/>
            <a:ext cx="8619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다수의 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GPU를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통한 분산 학습 과정에서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불필요한 메모리의 중복 및 모델 및 데이터 병렬 처리에 필요한 리소스를 크게 감소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시킬 수 있으며 학습할 수 있는 파라미터의 수를 크게 증가시킬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2773247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3">
            <a:extLst>
              <a:ext uri="{FF2B5EF4-FFF2-40B4-BE49-F238E27FC236}">
                <a16:creationId xmlns:a16="http://schemas.microsoft.com/office/drawing/2014/main" id="{B6108AAA-CF59-16D0-B069-60C14D268150}"/>
              </a:ext>
            </a:extLst>
          </p:cNvPr>
          <p:cNvSpPr txBox="1"/>
          <p:nvPr/>
        </p:nvSpPr>
        <p:spPr>
          <a:xfrm>
            <a:off x="231875" y="953219"/>
            <a:ext cx="838739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Chat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DeepSpeed-Chat!">
            <a:extLst>
              <a:ext uri="{FF2B5EF4-FFF2-40B4-BE49-F238E27FC236}">
                <a16:creationId xmlns:a16="http://schemas.microsoft.com/office/drawing/2014/main" id="{C269D90A-5CD8-8D48-CFFB-04FECBC4D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3" y="2065128"/>
            <a:ext cx="5144695" cy="30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FA27B3-9302-4CCD-E910-EA492110D0C7}"/>
              </a:ext>
            </a:extLst>
          </p:cNvPr>
          <p:cNvSpPr txBox="1"/>
          <p:nvPr/>
        </p:nvSpPr>
        <p:spPr>
          <a:xfrm>
            <a:off x="526202" y="1461035"/>
            <a:ext cx="7802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DeepSpeed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RLHF Process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적용시켜 효율적 학습이 가능한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framework</a:t>
            </a:r>
          </a:p>
          <a:p>
            <a:pPr algn="l"/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- Reward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모델 학습과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PPO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강화학습에 이용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함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3EB32CDD-BB6C-CC6A-7EC5-15BEEB9E00FB}"/>
              </a:ext>
            </a:extLst>
          </p:cNvPr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</a:t>
            </a: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196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</a:t>
            </a: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 및 개발 내용</a:t>
            </a:r>
            <a:r>
              <a:rPr lang="en-US" altLang="ko-KR" sz="2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376899" y="945825"/>
            <a:ext cx="8667275" cy="422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GPT3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윤리적인 한국어 기반 일상 대화형 챗봇 모델 구현</a:t>
            </a:r>
            <a:endParaRPr lang="en-US" altLang="en-US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spcBef>
                <a:spcPts val="600"/>
              </a:spcBef>
            </a:pP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- Base Model :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상업적으로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사용가능한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오픈소스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endParaRPr lang="en-US" altLang="ko-KR" sz="16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spcBef>
                <a:spcPts val="1200"/>
              </a:spcBef>
            </a:pPr>
            <a:r>
              <a:rPr lang="ko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</a:t>
            </a:r>
            <a:endParaRPr lang="ko-KR" altLang="en-US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4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ko-KR" altLang="en-US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한국어 </a:t>
            </a:r>
            <a:r>
              <a:rPr lang="en-US" altLang="ko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 </a:t>
            </a:r>
            <a:r>
              <a:rPr lang="ko-KR" altLang="en-US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ko-KR" altLang="en-US" sz="1600" b="1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ko-KR" altLang="en-US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</a:t>
            </a:r>
            <a:endParaRPr lang="en-US" altLang="ko-KR" sz="16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5112" lvl="0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en-US" altLang="ko" sz="14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GPT-3.5</a:t>
            </a:r>
            <a:r>
              <a:rPr lang="ko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ko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증강 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 적용</a:t>
            </a:r>
            <a:endParaRPr lang="en-US" altLang="ko" sz="14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4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en-US" altLang="ko-KR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SFT(Supervised Fine-tuning)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Instruction-following demonstration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5112" lvl="0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en-US" altLang="ko" sz="14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(Instruction, Input, Output) 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쌍을 통한 </a:t>
            </a:r>
            <a:r>
              <a:rPr lang="en-US" altLang="ko-KR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Fine-Tuning</a:t>
            </a:r>
            <a:endParaRPr lang="en-US" altLang="ko" sz="14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4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en-US" altLang="ko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Model</a:t>
            </a:r>
            <a:r>
              <a:rPr lang="ko-KR" altLang="en-US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학습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5112" lvl="0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en-US" altLang="ko" sz="14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사람의 선호도 데이터 학습</a:t>
            </a:r>
            <a:endParaRPr lang="en-US" altLang="ko-KR" sz="14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4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ko-KR" altLang="en-US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 </a:t>
            </a:r>
            <a:r>
              <a:rPr lang="en-US" altLang="ko-KR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RLHF(Reinforce Learning from Human Feedback)</a:t>
            </a:r>
          </a:p>
          <a:p>
            <a:pPr marL="265112" lvl="0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en-US" altLang="ko" sz="14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400" dirty="0" err="1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</a:t>
            </a:r>
            <a:r>
              <a:rPr lang="ko-KR" altLang="en-US" sz="14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사용해 </a:t>
            </a:r>
            <a:r>
              <a:rPr lang="en-US" altLang="ko-KR" sz="14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Model</a:t>
            </a:r>
            <a:r>
              <a:rPr lang="ko-KR" altLang="en-US" sz="14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대해 </a:t>
            </a:r>
            <a:r>
              <a:rPr lang="en-US" altLang="ko-KR" sz="14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 </a:t>
            </a:r>
            <a:r>
              <a:rPr lang="ko-KR" altLang="en-US" sz="14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</a:t>
            </a:r>
            <a:endParaRPr lang="en-US" altLang="ko" sz="14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0" indent="-274638">
              <a:spcBef>
                <a:spcPts val="400"/>
              </a:spcBef>
              <a:buClr>
                <a:schemeClr val="dk1"/>
              </a:buClr>
              <a:buSzPts val="1200"/>
              <a:buChar char="●"/>
            </a:pPr>
            <a:r>
              <a:rPr lang="ko-KR" altLang="en-US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초거대 언어 모델을 고속</a:t>
            </a:r>
            <a:r>
              <a:rPr lang="en-US" altLang="ko-KR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저비용으로 학습할 수 있는 </a:t>
            </a:r>
            <a:r>
              <a:rPr lang="en-US" altLang="ko-KR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 </a:t>
            </a:r>
            <a:r>
              <a:rPr lang="ko-KR" altLang="en-US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</a:p>
          <a:p>
            <a:pPr marL="265112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en-US" altLang="ko" sz="14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en-US" altLang="ko-KR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</a:t>
            </a:r>
            <a:r>
              <a:rPr lang="en-US" altLang="ko-KR" sz="1400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lang="en-US" altLang="ko-KR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-like 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훈련용 프레임워크</a:t>
            </a:r>
            <a:endParaRPr lang="en-US" altLang="ko" sz="1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376899" y="192175"/>
            <a:ext cx="611370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 개발 내용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376899" y="1319264"/>
            <a:ext cx="716007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1: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ko-KR" altLang="en-US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</a:t>
            </a:r>
            <a:endParaRPr lang="en-US" altLang="ko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2: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SFT</a:t>
            </a:r>
            <a:r>
              <a:rPr lang="en-US" altLang="ko" sz="1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(Supervised Fine-tuning) 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3: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Model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RLHF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모델 성능 평가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5" y="4753350"/>
            <a:ext cx="1192600" cy="31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4156541" y="1181075"/>
            <a:ext cx="4942194" cy="3877963"/>
            <a:chOff x="4156541" y="1181075"/>
            <a:chExt cx="4942194" cy="38779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A02950A-7460-B7D8-BD66-30E8F40A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6541" y="1257764"/>
              <a:ext cx="4942194" cy="347508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D01C00-E58D-7CD7-687C-38690E648A7E}"/>
                </a:ext>
              </a:extLst>
            </p:cNvPr>
            <p:cNvSpPr/>
            <p:nvPr/>
          </p:nvSpPr>
          <p:spPr>
            <a:xfrm>
              <a:off x="4169541" y="1201577"/>
              <a:ext cx="1049651" cy="2095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48D0E1-1072-D36B-4786-4EFE4D403245}"/>
                </a:ext>
              </a:extLst>
            </p:cNvPr>
            <p:cNvSpPr/>
            <p:nvPr/>
          </p:nvSpPr>
          <p:spPr>
            <a:xfrm>
              <a:off x="5839663" y="1208749"/>
              <a:ext cx="1415627" cy="2023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04ADE0-51DD-E314-A798-ABC271BBB62D}"/>
                </a:ext>
              </a:extLst>
            </p:cNvPr>
            <p:cNvSpPr/>
            <p:nvPr/>
          </p:nvSpPr>
          <p:spPr>
            <a:xfrm>
              <a:off x="7469200" y="1208749"/>
              <a:ext cx="1380960" cy="2023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E8F3E7-3718-0822-B26D-CDC00E632CDB}"/>
                </a:ext>
              </a:extLst>
            </p:cNvPr>
            <p:cNvSpPr txBox="1"/>
            <p:nvPr/>
          </p:nvSpPr>
          <p:spPr>
            <a:xfrm>
              <a:off x="4367849" y="1181075"/>
              <a:ext cx="992510" cy="24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spc="-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SFT </a:t>
              </a:r>
              <a:r>
                <a:rPr lang="ko-KR" altLang="en-US" sz="1000" b="1" spc="-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 제작</a:t>
              </a:r>
              <a:endParaRPr lang="ko-KR" altLang="en-US" sz="1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4DD4FA-6D02-C3F0-BA6C-EDA149F254D0}"/>
                </a:ext>
              </a:extLst>
            </p:cNvPr>
            <p:cNvSpPr txBox="1"/>
            <p:nvPr/>
          </p:nvSpPr>
          <p:spPr>
            <a:xfrm>
              <a:off x="6049249" y="1193634"/>
              <a:ext cx="122498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Reward </a:t>
              </a:r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모델 제작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637AE7-DD94-2A57-DAED-E3A4C687E6EA}"/>
                </a:ext>
              </a:extLst>
            </p:cNvPr>
            <p:cNvSpPr txBox="1"/>
            <p:nvPr/>
          </p:nvSpPr>
          <p:spPr>
            <a:xfrm>
              <a:off x="7669409" y="1194166"/>
              <a:ext cx="1233315" cy="24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PPO </a:t>
              </a:r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강화학습 진행</a:t>
              </a:r>
            </a:p>
          </p:txBody>
        </p:sp>
        <p:sp>
          <p:nvSpPr>
            <p:cNvPr id="13" name="Google Shape;178;p24">
              <a:extLst>
                <a:ext uri="{FF2B5EF4-FFF2-40B4-BE49-F238E27FC236}">
                  <a16:creationId xmlns:a16="http://schemas.microsoft.com/office/drawing/2014/main" id="{67544BF2-8C9E-F60F-A328-01362BF9FF8A}"/>
                </a:ext>
              </a:extLst>
            </p:cNvPr>
            <p:cNvSpPr txBox="1"/>
            <p:nvPr/>
          </p:nvSpPr>
          <p:spPr>
            <a:xfrm>
              <a:off x="4375446" y="4658959"/>
              <a:ext cx="4608755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algn="ctr"/>
              <a:r>
                <a:rPr lang="en-US" altLang="ko" sz="14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OpenAI</a:t>
              </a:r>
              <a:r>
                <a:rPr lang="ko-KR" altLang="en-US" sz="14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 공개한 </a:t>
              </a:r>
              <a:r>
                <a:rPr lang="en-US" altLang="ko-KR" sz="14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Instruct GPT</a:t>
              </a:r>
              <a:r>
                <a:rPr lang="ko-KR" altLang="en-US" sz="14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4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RLHF</a:t>
              </a:r>
              <a:r>
                <a:rPr lang="ko-KR" altLang="en-US" sz="14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과정</a:t>
              </a:r>
              <a:endParaRPr lang="en-US" altLang="ko-KR" sz="1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02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LLM </a:t>
            </a:r>
            <a:r>
              <a:rPr lang="ko-KR" altLang="en-US" sz="2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구축</a:t>
            </a:r>
            <a:r>
              <a:rPr lang="en-US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(1/3)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Google Shape;87;p16">
            <a:extLst>
              <a:ext uri="{FF2B5EF4-FFF2-40B4-BE49-F238E27FC236}">
                <a16:creationId xmlns:a16="http://schemas.microsoft.com/office/drawing/2014/main" id="{2A32F1A0-61B3-21E4-BCF9-693BF0108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420929"/>
              </p:ext>
            </p:extLst>
          </p:nvPr>
        </p:nvGraphicFramePr>
        <p:xfrm>
          <a:off x="498838" y="2107614"/>
          <a:ext cx="8232295" cy="28741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790">
                  <a:extLst>
                    <a:ext uri="{9D8B030D-6E8A-4147-A177-3AD203B41FA5}">
                      <a16:colId xmlns:a16="http://schemas.microsoft.com/office/drawing/2014/main" val="2766469082"/>
                    </a:ext>
                  </a:extLst>
                </a:gridCol>
                <a:gridCol w="5824715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</a:t>
                      </a: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유형</a:t>
                      </a:r>
                      <a:endParaRPr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Source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41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4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일상대화 데이터셋</a:t>
                      </a:r>
                      <a:endParaRPr lang="en" altLang="ko-KR" sz="14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국립국어원 모두의 말뭉치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일상 대화 데이터셋</a:t>
                      </a:r>
                      <a:endParaRPr lang="en-US" altLang="ko-KR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3"/>
                        </a:rPr>
                        <a:t>https://corpus.korean.go.kr/request/reausetMain.do?lang=ko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491602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4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혐오표현 데이터셋</a:t>
                      </a:r>
                      <a:endParaRPr lang="en" altLang="ko-KR" sz="14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AIHub</a:t>
                      </a: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텍스트 </a:t>
                      </a:r>
                      <a:r>
                        <a:rPr lang="ko-Kore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윤리 검증 데이터셋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4"/>
                        </a:rPr>
                        <a:t>https://www.aihub.or.kr/aihubdata/data/view.do?currMenu=115&amp;topMenu=100&amp;aihubDataSe=realm&amp;dataSetSn=558</a:t>
                      </a:r>
                      <a:endParaRPr lang="ko-KR" altLang="en-US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43641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RLHF</a:t>
                      </a:r>
                      <a:r>
                        <a:rPr lang="ko-KR" altLang="en-US" sz="14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번역 데이터셋</a:t>
                      </a:r>
                      <a:endParaRPr lang="en" altLang="ko-KR" sz="14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Step 2 </a:t>
                      </a:r>
                      <a:r>
                        <a:rPr lang="en-US" altLang="ko-Kore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Reward </a:t>
                      </a:r>
                      <a:r>
                        <a:rPr lang="ko-Kore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모델 학습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을 위한 오픈 소스 데이터셋</a:t>
                      </a:r>
                      <a:r>
                        <a:rPr lang="en-US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 (</a:t>
                      </a:r>
                      <a:r>
                        <a:rPr lang="en-US" altLang="ko-KR" sz="11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DeepSpeedChat</a:t>
                      </a:r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 공개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-US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5"/>
                        </a:rPr>
                        <a:t>https://huggingface.co/datasets/yitingxie/rlhf-reward-datasets</a:t>
                      </a:r>
                      <a:endParaRPr lang="en-US" altLang="ko-KR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3073033"/>
                  </a:ext>
                </a:extLst>
              </a:tr>
              <a:tr h="436416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Self-Instruct </a:t>
                      </a:r>
                      <a:r>
                        <a:rPr lang="en" altLang="ko-KR" sz="14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</a:t>
                      </a:r>
                      <a:r>
                        <a:rPr lang="ko-KR" altLang="en-US" sz="14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4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Evol-instruct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다양한 분야에 대한 복잡하고 논리적인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prompt</a:t>
                      </a:r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답변이 있음</a:t>
                      </a: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/>
                      </a:r>
                      <a:b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</a:b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6"/>
                        </a:rPr>
                        <a:t>https://github.com/lcw99/evolve-instruct/</a:t>
                      </a:r>
                      <a:endParaRPr lang="en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03123412"/>
                  </a:ext>
                </a:extLst>
              </a:tr>
              <a:tr h="393966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altLang="ko-KR" sz="14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Self-Instruct</a:t>
                      </a:r>
                      <a:endParaRPr lang="en" altLang="ko-KR" sz="14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사람이 직접 생성한 양질의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Seed data</a:t>
                      </a:r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 기반으로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GPT-3.5</a:t>
                      </a:r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 이용해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Self</a:t>
                      </a:r>
                      <a:r>
                        <a:rPr lang="en-US" altLang="ko-KR" sz="1100" baseline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</a:t>
                      </a:r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증강</a:t>
                      </a:r>
                      <a:endParaRPr lang="en-US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4755632"/>
                  </a:ext>
                </a:extLst>
              </a:tr>
              <a:tr h="39396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4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KoBEST</a:t>
                      </a:r>
                      <a:r>
                        <a:rPr lang="en" altLang="ko-KR" sz="14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</a:t>
                      </a:r>
                      <a:r>
                        <a:rPr lang="ko-KR" altLang="en-US" sz="14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4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평가용으로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Commonsense &amp; Inference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능력과 관련된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KoBEST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中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COPA,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HellaSwag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데이터셋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7"/>
                        </a:rPr>
                        <a:t>https://huggingface.co/datasets/skt/kobest_v1/viewer/hellaswag/test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8893989"/>
                  </a:ext>
                </a:extLst>
              </a:tr>
            </a:tbl>
          </a:graphicData>
        </a:graphic>
      </p:graphicFrame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90882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한국어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 기준 및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유형 </a:t>
            </a:r>
            <a:endParaRPr lang="en-US" altLang="ko-KR" sz="1600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4573F-9881-5037-5FDD-6CF14FD60137}"/>
              </a:ext>
            </a:extLst>
          </p:cNvPr>
          <p:cNvSpPr txBox="1"/>
          <p:nvPr/>
        </p:nvSpPr>
        <p:spPr>
          <a:xfrm>
            <a:off x="498838" y="1415712"/>
            <a:ext cx="83873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일상 대화와 혐오 표현 대처 능력 향상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위한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데이터셋과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챗봇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general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task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대한 성능이 하락하는 것을 막기 위해서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general task 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구성</a:t>
            </a:r>
          </a:p>
        </p:txBody>
      </p:sp>
    </p:spTree>
    <p:extLst>
      <p:ext uri="{BB962C8B-B14F-4D97-AF65-F5344CB8AC3E}">
        <p14:creationId xmlns:p14="http://schemas.microsoft.com/office/powerpoint/2010/main" val="33032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765739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LLM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ko-KR" alt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(2/3)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09F390-51CF-AC32-8308-E48B4F46BFF2}"/>
              </a:ext>
            </a:extLst>
          </p:cNvPr>
          <p:cNvSpPr txBox="1">
            <a:spLocks/>
          </p:cNvSpPr>
          <p:nvPr/>
        </p:nvSpPr>
        <p:spPr>
          <a:xfrm>
            <a:off x="359163" y="916359"/>
            <a:ext cx="8243047" cy="128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defTabSz="914400" rtl="0" eaLnBrk="1" latinLnBrk="1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 kern="12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914400" lvl="1" indent="-32385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○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4325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 Generated Instruction </a:t>
            </a:r>
            <a:r>
              <a:rPr lang="ko-KR" altLang="en-US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방법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spcBef>
                <a:spcPts val="600"/>
              </a:spcBef>
              <a:buSzPct val="100000"/>
              <a:buFont typeface="나눔스퀘어_ac" panose="020B0600000101010101" pitchFamily="50" charset="-127"/>
              <a:buChar char="–"/>
            </a:pP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한글 데이터는 한정되어 있고 직접 학습 데이터를 생성</a:t>
            </a:r>
            <a:r>
              <a:rPr lang="en-US" altLang="ko-KR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수집 하는 것은 시간 </a:t>
            </a:r>
            <a:r>
              <a:rPr lang="en-US" altLang="ko-KR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&amp; 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비용의 한계가 있음</a:t>
            </a:r>
            <a:endParaRPr lang="en-US" altLang="ko-KR" sz="1400" b="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spcBef>
                <a:spcPts val="600"/>
              </a:spcBef>
              <a:buSzPct val="100000"/>
              <a:buFont typeface="Wingdings" panose="05000000000000000000" pitchFamily="2" charset="2"/>
              <a:buChar char="è"/>
            </a:pP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따라서 </a:t>
            </a:r>
            <a:r>
              <a:rPr lang="en-US" altLang="ko-KR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GPT-3.5 </a:t>
            </a:r>
            <a:r>
              <a:rPr lang="ko-KR" altLang="en-US" sz="1400" b="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와 같은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Foundation Model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을 이용하여 합리적인 자원으로 양질의 </a:t>
            </a:r>
            <a:r>
              <a:rPr lang="ko-KR" altLang="en-US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데이터셋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생성</a:t>
            </a:r>
            <a:endParaRPr lang="en-US" altLang="ko-KR" sz="1400" b="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124ED-9A48-57F8-CBB9-52FE70976926}"/>
              </a:ext>
            </a:extLst>
          </p:cNvPr>
          <p:cNvSpPr txBox="1"/>
          <p:nvPr/>
        </p:nvSpPr>
        <p:spPr>
          <a:xfrm>
            <a:off x="359163" y="4877648"/>
            <a:ext cx="3781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* Generated data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에 해당하는 답변은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GPT-3.5 API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를 통해 제작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DE9860-4E77-C8C9-DC87-0FF9F6DE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00" y="2404451"/>
            <a:ext cx="3595912" cy="1160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971" y="2491703"/>
            <a:ext cx="2615717" cy="1370499"/>
          </a:xfrm>
          <a:prstGeom prst="rect">
            <a:avLst/>
          </a:prstGeom>
        </p:spPr>
      </p:pic>
      <p:pic>
        <p:nvPicPr>
          <p:cNvPr id="9" name="그림 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4D964D06-2C37-CB2A-D27C-6800C5A43B3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55" y="3862593"/>
            <a:ext cx="4012455" cy="11381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17388" y="2071378"/>
            <a:ext cx="1358064" cy="320088"/>
          </a:xfrm>
          <a:prstGeom prst="rect">
            <a:avLst/>
          </a:prstGeom>
          <a:solidFill>
            <a:srgbClr val="0070C0"/>
          </a:solidFill>
        </p:spPr>
        <p:txBody>
          <a:bodyPr wrap="none" tIns="0" bIns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Evol</a:t>
            </a:r>
            <a:r>
              <a:rPr lang="en-US" altLang="ko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-Instruct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00529" y="2080411"/>
            <a:ext cx="1313180" cy="320088"/>
          </a:xfrm>
          <a:prstGeom prst="rect">
            <a:avLst/>
          </a:prstGeom>
          <a:solidFill>
            <a:srgbClr val="0070C0"/>
          </a:solidFill>
        </p:spPr>
        <p:txBody>
          <a:bodyPr wrap="none" tIns="0" bIns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C1A0D87-1B0D-69A5-6C24-7955760BADD4}"/>
              </a:ext>
            </a:extLst>
          </p:cNvPr>
          <p:cNvSpPr/>
          <p:nvPr/>
        </p:nvSpPr>
        <p:spPr>
          <a:xfrm rot="5400000">
            <a:off x="2060895" y="3494955"/>
            <a:ext cx="227921" cy="30637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E4B3F27C-D079-345F-D502-345EBFF3D9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81" b="43253"/>
          <a:stretch/>
        </p:blipFill>
        <p:spPr>
          <a:xfrm>
            <a:off x="368030" y="3762518"/>
            <a:ext cx="3613649" cy="11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3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899951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단계별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Train/Test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en-US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LLM </a:t>
            </a:r>
            <a:r>
              <a:rPr lang="ko-KR" altLang="en-US" sz="2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구축</a:t>
            </a:r>
            <a:r>
              <a:rPr lang="en-US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(3/3)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oogle Shape;87;p16">
            <a:extLst>
              <a:ext uri="{FF2B5EF4-FFF2-40B4-BE49-F238E27FC236}">
                <a16:creationId xmlns:a16="http://schemas.microsoft.com/office/drawing/2014/main" id="{C304D8CB-24F7-0C3D-C6D5-E3AEF39FEF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098444"/>
              </p:ext>
            </p:extLst>
          </p:nvPr>
        </p:nvGraphicFramePr>
        <p:xfrm>
          <a:off x="791098" y="1491995"/>
          <a:ext cx="7268946" cy="27211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3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467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  <a:gridCol w="872467">
                  <a:extLst>
                    <a:ext uri="{9D8B030D-6E8A-4147-A177-3AD203B41FA5}">
                      <a16:colId xmlns:a16="http://schemas.microsoft.com/office/drawing/2014/main" val="453854459"/>
                    </a:ext>
                  </a:extLst>
                </a:gridCol>
                <a:gridCol w="872467">
                  <a:extLst>
                    <a:ext uri="{9D8B030D-6E8A-4147-A177-3AD203B41FA5}">
                      <a16:colId xmlns:a16="http://schemas.microsoft.com/office/drawing/2014/main" val="3651506983"/>
                    </a:ext>
                  </a:extLst>
                </a:gridCol>
                <a:gridCol w="872467">
                  <a:extLst>
                    <a:ext uri="{9D8B030D-6E8A-4147-A177-3AD203B41FA5}">
                      <a16:colId xmlns:a16="http://schemas.microsoft.com/office/drawing/2014/main" val="4008191225"/>
                    </a:ext>
                  </a:extLst>
                </a:gridCol>
                <a:gridCol w="872467">
                  <a:extLst>
                    <a:ext uri="{9D8B030D-6E8A-4147-A177-3AD203B41FA5}">
                      <a16:colId xmlns:a16="http://schemas.microsoft.com/office/drawing/2014/main" val="4098708150"/>
                    </a:ext>
                  </a:extLst>
                </a:gridCol>
                <a:gridCol w="872467">
                  <a:extLst>
                    <a:ext uri="{9D8B030D-6E8A-4147-A177-3AD203B41FA5}">
                      <a16:colId xmlns:a16="http://schemas.microsoft.com/office/drawing/2014/main" val="129849018"/>
                    </a:ext>
                  </a:extLst>
                </a:gridCol>
              </a:tblGrid>
              <a:tr h="328801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(SFT 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모델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2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(Reward 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모델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3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강화학습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0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75838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일상대화 데이터셋</a:t>
                      </a:r>
                      <a:endParaRPr lang="en" altLang="ko-KR" sz="1100" b="1" spc="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1,495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1,500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1,144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혐오표현 데이터셋</a:t>
                      </a:r>
                      <a:endParaRPr lang="en" altLang="ko-KR" sz="1100" b="1" spc="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490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637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RLHF</a:t>
                      </a:r>
                      <a:r>
                        <a:rPr lang="ko-KR" altLang="en-US" sz="1100" b="1" spc="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번역 데이터셋</a:t>
                      </a:r>
                      <a:endParaRPr lang="en" altLang="ko-KR" sz="1100" b="1" spc="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40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1,538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094654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1" spc="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Evol</a:t>
                      </a:r>
                      <a:r>
                        <a:rPr lang="en" altLang="ko-KR" sz="1100" b="1" spc="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-instruct </a:t>
                      </a:r>
                      <a:r>
                        <a:rPr lang="ko-KR" altLang="en-US" sz="1100" b="1" spc="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476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1,000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073033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Self Instruct </a:t>
                      </a:r>
                      <a:r>
                        <a:rPr lang="ko-KR" altLang="en-US" sz="1100" b="1" spc="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216909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KoBEST</a:t>
                      </a:r>
                      <a:r>
                        <a:rPr lang="en-US" altLang="ko-KR" sz="1100" b="1" spc="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</a:t>
                      </a:r>
                      <a:r>
                        <a:rPr lang="ko-KR" altLang="en-US" sz="1100" b="1" spc="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245146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합계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2,461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5,000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4,289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83657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613878A-C8E3-6D99-3584-16A7A8D8966B}"/>
              </a:ext>
            </a:extLst>
          </p:cNvPr>
          <p:cNvSpPr txBox="1"/>
          <p:nvPr/>
        </p:nvSpPr>
        <p:spPr>
          <a:xfrm>
            <a:off x="2887908" y="4250120"/>
            <a:ext cx="47961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ore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단계별 </a:t>
            </a:r>
            <a:r>
              <a:rPr lang="ko-KR" altLang="en-US" sz="1200" b="1">
                <a:latin typeface="NanumGothic" panose="020D0604000000000000" pitchFamily="34" charset="-127"/>
                <a:ea typeface="NanumGothic" panose="020D0604000000000000" pitchFamily="34" charset="-127"/>
              </a:rPr>
              <a:t>학습 </a:t>
            </a:r>
            <a:r>
              <a:rPr lang="ko-Kore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구조</a:t>
            </a:r>
            <a:r>
              <a:rPr lang="en-US" altLang="ko-Kore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lang="en-US" altLang="ko-Kore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1: { prompt, output }</a:t>
            </a:r>
            <a:br>
              <a:rPr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2: { prompt, chosen response, rejected response }</a:t>
            </a:r>
            <a:b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3: { prompt }</a:t>
            </a:r>
          </a:p>
        </p:txBody>
      </p:sp>
    </p:spTree>
    <p:extLst>
      <p:ext uri="{BB962C8B-B14F-4D97-AF65-F5344CB8AC3E}">
        <p14:creationId xmlns:p14="http://schemas.microsoft.com/office/powerpoint/2010/main" val="2916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5020</TotalTime>
  <Words>3942</Words>
  <Application>Microsoft Office PowerPoint</Application>
  <PresentationFormat>화면 슬라이드 쇼(16:9)</PresentationFormat>
  <Paragraphs>647</Paragraphs>
  <Slides>44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60" baseType="lpstr">
      <vt:lpstr>DejaVu Sans</vt:lpstr>
      <vt:lpstr>Menlo</vt:lpstr>
      <vt:lpstr>NanumGothic</vt:lpstr>
      <vt:lpstr>Noto Sans Symbols</vt:lpstr>
      <vt:lpstr>나눔고딕</vt:lpstr>
      <vt:lpstr>나눔스퀘어_ac</vt:lpstr>
      <vt:lpstr>맑은 고딕</vt:lpstr>
      <vt:lpstr>맑은 고딕</vt:lpstr>
      <vt:lpstr>바탕</vt:lpstr>
      <vt:lpstr>Arial</vt:lpstr>
      <vt:lpstr>Century Gothic</vt:lpstr>
      <vt:lpstr>Consolas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Appendix. RM Train Set에 대한 SFT와 GPT-3.5의 Response 비교</vt:lpstr>
      <vt:lpstr>Appendix. RM 학습 Hyperparameter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기반  Anomaly Detection 시스템 개발</dc:title>
  <dc:subject/>
  <dc:creator>임수민</dc:creator>
  <dc:description/>
  <cp:lastModifiedBy>박희선</cp:lastModifiedBy>
  <cp:revision>531</cp:revision>
  <dcterms:modified xsi:type="dcterms:W3CDTF">2023-08-03T03:39:02Z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화면 슬라이드 쇼(16:9)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